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86" r:id="rId2"/>
    <p:sldId id="287" r:id="rId3"/>
    <p:sldId id="288" r:id="rId4"/>
    <p:sldId id="346" r:id="rId5"/>
    <p:sldId id="345" r:id="rId6"/>
    <p:sldId id="347" r:id="rId7"/>
    <p:sldId id="294" r:id="rId8"/>
    <p:sldId id="348" r:id="rId9"/>
    <p:sldId id="318" r:id="rId10"/>
    <p:sldId id="390" r:id="rId11"/>
    <p:sldId id="295" r:id="rId12"/>
    <p:sldId id="352" r:id="rId13"/>
    <p:sldId id="322" r:id="rId14"/>
    <p:sldId id="296" r:id="rId15"/>
    <p:sldId id="297" r:id="rId16"/>
    <p:sldId id="298" r:id="rId17"/>
    <p:sldId id="299" r:id="rId18"/>
    <p:sldId id="300" r:id="rId19"/>
    <p:sldId id="301" r:id="rId20"/>
    <p:sldId id="302" r:id="rId21"/>
    <p:sldId id="303" r:id="rId22"/>
    <p:sldId id="304" r:id="rId23"/>
    <p:sldId id="306" r:id="rId24"/>
    <p:sldId id="308" r:id="rId25"/>
    <p:sldId id="309" r:id="rId26"/>
    <p:sldId id="325" r:id="rId27"/>
    <p:sldId id="327" r:id="rId28"/>
    <p:sldId id="317" r:id="rId29"/>
    <p:sldId id="328" r:id="rId30"/>
    <p:sldId id="329" r:id="rId31"/>
    <p:sldId id="310" r:id="rId32"/>
    <p:sldId id="389" r:id="rId33"/>
    <p:sldId id="342" r:id="rId34"/>
    <p:sldId id="343" r:id="rId35"/>
    <p:sldId id="330" r:id="rId36"/>
    <p:sldId id="331" r:id="rId37"/>
    <p:sldId id="338" r:id="rId38"/>
    <p:sldId id="385" r:id="rId39"/>
    <p:sldId id="386" r:id="rId40"/>
    <p:sldId id="323" r:id="rId41"/>
    <p:sldId id="387" r:id="rId42"/>
    <p:sldId id="326" r:id="rId43"/>
    <p:sldId id="388" r:id="rId44"/>
    <p:sldId id="337" r:id="rId45"/>
    <p:sldId id="332" r:id="rId46"/>
    <p:sldId id="333" r:id="rId47"/>
    <p:sldId id="340" r:id="rId48"/>
    <p:sldId id="341" r:id="rId49"/>
    <p:sldId id="335" r:id="rId50"/>
    <p:sldId id="344" r:id="rId51"/>
    <p:sldId id="334" r:id="rId52"/>
    <p:sldId id="311" r:id="rId53"/>
    <p:sldId id="39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21197-1A13-48FC-A597-1D3C6CA327B9}" v="17" dt="2020-01-07T23:23:07.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7791" autoAdjust="0"/>
  </p:normalViewPr>
  <p:slideViewPr>
    <p:cSldViewPr snapToGrid="0">
      <p:cViewPr varScale="1">
        <p:scale>
          <a:sx n="81" d="100"/>
          <a:sy n="81" d="100"/>
        </p:scale>
        <p:origin x="804" y="90"/>
      </p:cViewPr>
      <p:guideLst/>
    </p:cSldViewPr>
  </p:slideViewPr>
  <p:notesTextViewPr>
    <p:cViewPr>
      <p:scale>
        <a:sx n="1" d="1"/>
        <a:sy n="1" d="1"/>
      </p:scale>
      <p:origin x="0" y="0"/>
    </p:cViewPr>
  </p:notesTextViewPr>
  <p:sorterViewPr>
    <p:cViewPr>
      <p:scale>
        <a:sx n="100" d="100"/>
        <a:sy n="100" d="100"/>
      </p:scale>
      <p:origin x="0" y="-33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MINIUM" userId="c8c4a6be79238fb2" providerId="LiveId" clId="{F4A21197-1A13-48FC-A597-1D3C6CA327B9}"/>
    <pc:docChg chg="custSel addSld delSld modSld">
      <pc:chgData name="DENNIS MINIUM" userId="c8c4a6be79238fb2" providerId="LiveId" clId="{F4A21197-1A13-48FC-A597-1D3C6CA327B9}" dt="2020-01-07T23:34:25.940" v="909"/>
      <pc:docMkLst>
        <pc:docMk/>
      </pc:docMkLst>
      <pc:sldChg chg="modSp">
        <pc:chgData name="DENNIS MINIUM" userId="c8c4a6be79238fb2" providerId="LiveId" clId="{F4A21197-1A13-48FC-A597-1D3C6CA327B9}" dt="2020-01-07T23:06:09.925" v="190" actId="20577"/>
        <pc:sldMkLst>
          <pc:docMk/>
          <pc:sldMk cId="2257734411" sldId="323"/>
        </pc:sldMkLst>
        <pc:spChg chg="mod">
          <ac:chgData name="DENNIS MINIUM" userId="c8c4a6be79238fb2" providerId="LiveId" clId="{F4A21197-1A13-48FC-A597-1D3C6CA327B9}" dt="2020-01-07T23:06:09.925" v="190" actId="20577"/>
          <ac:spMkLst>
            <pc:docMk/>
            <pc:sldMk cId="2257734411" sldId="323"/>
            <ac:spMk id="3" creationId="{00000000-0000-0000-0000-000000000000}"/>
          </ac:spMkLst>
        </pc:spChg>
      </pc:sldChg>
      <pc:sldChg chg="modSp">
        <pc:chgData name="DENNIS MINIUM" userId="c8c4a6be79238fb2" providerId="LiveId" clId="{F4A21197-1A13-48FC-A597-1D3C6CA327B9}" dt="2020-01-07T23:07:56.938" v="191" actId="20577"/>
        <pc:sldMkLst>
          <pc:docMk/>
          <pc:sldMk cId="3740565304" sldId="332"/>
        </pc:sldMkLst>
        <pc:spChg chg="mod">
          <ac:chgData name="DENNIS MINIUM" userId="c8c4a6be79238fb2" providerId="LiveId" clId="{F4A21197-1A13-48FC-A597-1D3C6CA327B9}" dt="2020-01-07T23:07:56.938" v="191" actId="20577"/>
          <ac:spMkLst>
            <pc:docMk/>
            <pc:sldMk cId="3740565304" sldId="332"/>
            <ac:spMk id="9" creationId="{A01490DF-FA9F-49FE-8006-537C6E1D0411}"/>
          </ac:spMkLst>
        </pc:spChg>
      </pc:sldChg>
      <pc:sldChg chg="modSp">
        <pc:chgData name="DENNIS MINIUM" userId="c8c4a6be79238fb2" providerId="LiveId" clId="{F4A21197-1A13-48FC-A597-1D3C6CA327B9}" dt="2020-01-07T23:05:13.592" v="160" actId="20577"/>
        <pc:sldMkLst>
          <pc:docMk/>
          <pc:sldMk cId="3151345445" sldId="385"/>
        </pc:sldMkLst>
        <pc:spChg chg="mod">
          <ac:chgData name="DENNIS MINIUM" userId="c8c4a6be79238fb2" providerId="LiveId" clId="{F4A21197-1A13-48FC-A597-1D3C6CA327B9}" dt="2020-01-07T23:05:13.592" v="160" actId="20577"/>
          <ac:spMkLst>
            <pc:docMk/>
            <pc:sldMk cId="3151345445" sldId="385"/>
            <ac:spMk id="2" creationId="{00000000-0000-0000-0000-000000000000}"/>
          </ac:spMkLst>
        </pc:spChg>
      </pc:sldChg>
      <pc:sldChg chg="modSp">
        <pc:chgData name="DENNIS MINIUM" userId="c8c4a6be79238fb2" providerId="LiveId" clId="{F4A21197-1A13-48FC-A597-1D3C6CA327B9}" dt="2020-01-07T23:05:29.240" v="182" actId="20577"/>
        <pc:sldMkLst>
          <pc:docMk/>
          <pc:sldMk cId="2527585692" sldId="386"/>
        </pc:sldMkLst>
        <pc:spChg chg="mod">
          <ac:chgData name="DENNIS MINIUM" userId="c8c4a6be79238fb2" providerId="LiveId" clId="{F4A21197-1A13-48FC-A597-1D3C6CA327B9}" dt="2020-01-07T23:05:29.240" v="182" actId="20577"/>
          <ac:spMkLst>
            <pc:docMk/>
            <pc:sldMk cId="2527585692" sldId="386"/>
            <ac:spMk id="31746" creationId="{00000000-0000-0000-0000-000000000000}"/>
          </ac:spMkLst>
        </pc:spChg>
      </pc:sldChg>
      <pc:sldChg chg="addSp delSp modSp add modAnim">
        <pc:chgData name="DENNIS MINIUM" userId="c8c4a6be79238fb2" providerId="LiveId" clId="{F4A21197-1A13-48FC-A597-1D3C6CA327B9}" dt="2019-12-28T17:03:19.789" v="100" actId="14100"/>
        <pc:sldMkLst>
          <pc:docMk/>
          <pc:sldMk cId="2221058514" sldId="389"/>
        </pc:sldMkLst>
        <pc:spChg chg="del mod">
          <ac:chgData name="DENNIS MINIUM" userId="c8c4a6be79238fb2" providerId="LiveId" clId="{F4A21197-1A13-48FC-A597-1D3C6CA327B9}" dt="2019-12-28T16:58:03.480" v="34" actId="478"/>
          <ac:spMkLst>
            <pc:docMk/>
            <pc:sldMk cId="2221058514" sldId="389"/>
            <ac:spMk id="2" creationId="{0E3F78C9-FEB5-4046-800B-6DB82B1B0A5A}"/>
          </ac:spMkLst>
        </pc:spChg>
        <pc:spChg chg="add del mod">
          <ac:chgData name="DENNIS MINIUM" userId="c8c4a6be79238fb2" providerId="LiveId" clId="{F4A21197-1A13-48FC-A597-1D3C6CA327B9}" dt="2019-12-28T16:58:39.291" v="39"/>
          <ac:spMkLst>
            <pc:docMk/>
            <pc:sldMk cId="2221058514" sldId="389"/>
            <ac:spMk id="5" creationId="{C4A7B5AC-98E9-4ED1-BF2F-F18E9F353700}"/>
          </ac:spMkLst>
        </pc:spChg>
        <pc:spChg chg="add mod">
          <ac:chgData name="DENNIS MINIUM" userId="c8c4a6be79238fb2" providerId="LiveId" clId="{F4A21197-1A13-48FC-A597-1D3C6CA327B9}" dt="2019-12-28T17:02:24.838" v="90" actId="12788"/>
          <ac:spMkLst>
            <pc:docMk/>
            <pc:sldMk cId="2221058514" sldId="389"/>
            <ac:spMk id="7" creationId="{34163AFE-282E-4A4D-A7B9-AF8246284CF8}"/>
          </ac:spMkLst>
        </pc:spChg>
        <pc:picChg chg="add mod">
          <ac:chgData name="DENNIS MINIUM" userId="c8c4a6be79238fb2" providerId="LiveId" clId="{F4A21197-1A13-48FC-A597-1D3C6CA327B9}" dt="2019-12-28T17:03:10.829" v="97" actId="1076"/>
          <ac:picMkLst>
            <pc:docMk/>
            <pc:sldMk cId="2221058514" sldId="389"/>
            <ac:picMk id="3" creationId="{9FE498D4-EFAB-4E93-93F4-A2B9251A02AA}"/>
          </ac:picMkLst>
        </pc:picChg>
        <pc:picChg chg="add mod">
          <ac:chgData name="DENNIS MINIUM" userId="c8c4a6be79238fb2" providerId="LiveId" clId="{F4A21197-1A13-48FC-A597-1D3C6CA327B9}" dt="2019-12-28T17:03:19.789" v="100" actId="14100"/>
          <ac:picMkLst>
            <pc:docMk/>
            <pc:sldMk cId="2221058514" sldId="389"/>
            <ac:picMk id="6" creationId="{29ED9612-8296-4D02-BF7B-5FBA762C02F8}"/>
          </ac:picMkLst>
        </pc:picChg>
      </pc:sldChg>
      <pc:sldChg chg="modSp add">
        <pc:chgData name="DENNIS MINIUM" userId="c8c4a6be79238fb2" providerId="LiveId" clId="{F4A21197-1A13-48FC-A597-1D3C6CA327B9}" dt="2019-12-28T17:34:50.585" v="150" actId="5793"/>
        <pc:sldMkLst>
          <pc:docMk/>
          <pc:sldMk cId="19801438" sldId="390"/>
        </pc:sldMkLst>
        <pc:spChg chg="mod">
          <ac:chgData name="DENNIS MINIUM" userId="c8c4a6be79238fb2" providerId="LiveId" clId="{F4A21197-1A13-48FC-A597-1D3C6CA327B9}" dt="2019-12-28T17:34:33.321" v="127" actId="20577"/>
          <ac:spMkLst>
            <pc:docMk/>
            <pc:sldMk cId="19801438" sldId="390"/>
            <ac:spMk id="2" creationId="{15738891-35C7-4E7F-96C9-8431B7176048}"/>
          </ac:spMkLst>
        </pc:spChg>
        <pc:spChg chg="mod">
          <ac:chgData name="DENNIS MINIUM" userId="c8c4a6be79238fb2" providerId="LiveId" clId="{F4A21197-1A13-48FC-A597-1D3C6CA327B9}" dt="2019-12-28T17:34:50.585" v="150" actId="5793"/>
          <ac:spMkLst>
            <pc:docMk/>
            <pc:sldMk cId="19801438" sldId="390"/>
            <ac:spMk id="3" creationId="{75BC358A-3945-4C65-869D-467E04D42EEE}"/>
          </ac:spMkLst>
        </pc:spChg>
      </pc:sldChg>
      <pc:sldChg chg="add del">
        <pc:chgData name="DENNIS MINIUM" userId="c8c4a6be79238fb2" providerId="LiveId" clId="{F4A21197-1A13-48FC-A597-1D3C6CA327B9}" dt="2019-12-28T17:30:35.792" v="102" actId="47"/>
        <pc:sldMkLst>
          <pc:docMk/>
          <pc:sldMk cId="3161852358" sldId="390"/>
        </pc:sldMkLst>
      </pc:sldChg>
      <pc:sldChg chg="addSp delSp modSp add modAnim">
        <pc:chgData name="DENNIS MINIUM" userId="c8c4a6be79238fb2" providerId="LiveId" clId="{F4A21197-1A13-48FC-A597-1D3C6CA327B9}" dt="2020-01-07T23:34:25.940" v="909"/>
        <pc:sldMkLst>
          <pc:docMk/>
          <pc:sldMk cId="2613113219" sldId="391"/>
        </pc:sldMkLst>
        <pc:spChg chg="del">
          <ac:chgData name="DENNIS MINIUM" userId="c8c4a6be79238fb2" providerId="LiveId" clId="{F4A21197-1A13-48FC-A597-1D3C6CA327B9}" dt="2020-01-07T23:23:07.728" v="193"/>
          <ac:spMkLst>
            <pc:docMk/>
            <pc:sldMk cId="2613113219" sldId="391"/>
            <ac:spMk id="2" creationId="{F6DDA570-087A-4ECF-A746-690E1D38F987}"/>
          </ac:spMkLst>
        </pc:spChg>
        <pc:spChg chg="add mod">
          <ac:chgData name="DENNIS MINIUM" userId="c8c4a6be79238fb2" providerId="LiveId" clId="{F4A21197-1A13-48FC-A597-1D3C6CA327B9}" dt="2020-01-07T23:23:13.299" v="206" actId="20577"/>
          <ac:spMkLst>
            <pc:docMk/>
            <pc:sldMk cId="2613113219" sldId="391"/>
            <ac:spMk id="3" creationId="{DEC47DA4-31F6-4267-9165-EB4CEDFBB39B}"/>
          </ac:spMkLst>
        </pc:spChg>
        <pc:spChg chg="add mod">
          <ac:chgData name="DENNIS MINIUM" userId="c8c4a6be79238fb2" providerId="LiveId" clId="{F4A21197-1A13-48FC-A597-1D3C6CA327B9}" dt="2020-01-07T23:33:24.124" v="899" actId="20577"/>
          <ac:spMkLst>
            <pc:docMk/>
            <pc:sldMk cId="2613113219" sldId="391"/>
            <ac:spMk id="4" creationId="{5BF92F51-6E02-4AED-A699-FAEE90CB2563}"/>
          </ac:spMkLst>
        </pc:spChg>
      </pc:sldChg>
    </pc:docChg>
  </pc:docChgLst>
  <pc:docChgLst>
    <pc:chgData name="DENNIS MINIUM" userId="c8c4a6be79238fb2" providerId="LiveId" clId="{1F92C4C5-CFAA-4C94-B63F-C66EE9DAC691}"/>
    <pc:docChg chg="delSld">
      <pc:chgData name="DENNIS MINIUM" userId="c8c4a6be79238fb2" providerId="LiveId" clId="{1F92C4C5-CFAA-4C94-B63F-C66EE9DAC691}" dt="2019-12-28T16:28:37.489" v="1" actId="47"/>
      <pc:docMkLst>
        <pc:docMk/>
      </pc:docMkLst>
      <pc:sldChg chg="del">
        <pc:chgData name="DENNIS MINIUM" userId="c8c4a6be79238fb2" providerId="LiveId" clId="{1F92C4C5-CFAA-4C94-B63F-C66EE9DAC691}" dt="2019-12-28T16:28:28.850" v="0" actId="47"/>
        <pc:sldMkLst>
          <pc:docMk/>
          <pc:sldMk cId="617726444" sldId="277"/>
        </pc:sldMkLst>
      </pc:sldChg>
      <pc:sldChg chg="del">
        <pc:chgData name="DENNIS MINIUM" userId="c8c4a6be79238fb2" providerId="LiveId" clId="{1F92C4C5-CFAA-4C94-B63F-C66EE9DAC691}" dt="2019-12-28T16:28:28.850" v="0" actId="47"/>
        <pc:sldMkLst>
          <pc:docMk/>
          <pc:sldMk cId="2104356767" sldId="279"/>
        </pc:sldMkLst>
      </pc:sldChg>
      <pc:sldChg chg="del">
        <pc:chgData name="DENNIS MINIUM" userId="c8c4a6be79238fb2" providerId="LiveId" clId="{1F92C4C5-CFAA-4C94-B63F-C66EE9DAC691}" dt="2019-12-28T16:28:28.850" v="0" actId="47"/>
        <pc:sldMkLst>
          <pc:docMk/>
          <pc:sldMk cId="689540800" sldId="312"/>
        </pc:sldMkLst>
      </pc:sldChg>
      <pc:sldChg chg="del">
        <pc:chgData name="DENNIS MINIUM" userId="c8c4a6be79238fb2" providerId="LiveId" clId="{1F92C4C5-CFAA-4C94-B63F-C66EE9DAC691}" dt="2019-12-28T16:28:28.850" v="0" actId="47"/>
        <pc:sldMkLst>
          <pc:docMk/>
          <pc:sldMk cId="1121839898" sldId="313"/>
        </pc:sldMkLst>
      </pc:sldChg>
      <pc:sldChg chg="del">
        <pc:chgData name="DENNIS MINIUM" userId="c8c4a6be79238fb2" providerId="LiveId" clId="{1F92C4C5-CFAA-4C94-B63F-C66EE9DAC691}" dt="2019-12-28T16:28:28.850" v="0" actId="47"/>
        <pc:sldMkLst>
          <pc:docMk/>
          <pc:sldMk cId="123969394" sldId="314"/>
        </pc:sldMkLst>
      </pc:sldChg>
      <pc:sldChg chg="del">
        <pc:chgData name="DENNIS MINIUM" userId="c8c4a6be79238fb2" providerId="LiveId" clId="{1F92C4C5-CFAA-4C94-B63F-C66EE9DAC691}" dt="2019-12-28T16:28:37.489" v="1" actId="47"/>
        <pc:sldMkLst>
          <pc:docMk/>
          <pc:sldMk cId="1306285567" sldId="320"/>
        </pc:sldMkLst>
      </pc:sldChg>
      <pc:sldChg chg="del">
        <pc:chgData name="DENNIS MINIUM" userId="c8c4a6be79238fb2" providerId="LiveId" clId="{1F92C4C5-CFAA-4C94-B63F-C66EE9DAC691}" dt="2019-12-28T16:28:28.850" v="0" actId="47"/>
        <pc:sldMkLst>
          <pc:docMk/>
          <pc:sldMk cId="2373599344" sldId="324"/>
        </pc:sldMkLst>
      </pc:sldChg>
      <pc:sldChg chg="del">
        <pc:chgData name="DENNIS MINIUM" userId="c8c4a6be79238fb2" providerId="LiveId" clId="{1F92C4C5-CFAA-4C94-B63F-C66EE9DAC691}" dt="2019-12-28T16:28:28.850" v="0" actId="47"/>
        <pc:sldMkLst>
          <pc:docMk/>
          <pc:sldMk cId="2707182880" sldId="349"/>
        </pc:sldMkLst>
      </pc:sldChg>
      <pc:sldChg chg="del">
        <pc:chgData name="DENNIS MINIUM" userId="c8c4a6be79238fb2" providerId="LiveId" clId="{1F92C4C5-CFAA-4C94-B63F-C66EE9DAC691}" dt="2019-12-28T16:28:28.850" v="0" actId="47"/>
        <pc:sldMkLst>
          <pc:docMk/>
          <pc:sldMk cId="1833259517" sldId="350"/>
        </pc:sldMkLst>
      </pc:sldChg>
      <pc:sldChg chg="del">
        <pc:chgData name="DENNIS MINIUM" userId="c8c4a6be79238fb2" providerId="LiveId" clId="{1F92C4C5-CFAA-4C94-B63F-C66EE9DAC691}" dt="2019-12-28T16:28:37.489" v="1" actId="47"/>
        <pc:sldMkLst>
          <pc:docMk/>
          <pc:sldMk cId="3217418490" sldId="35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Relative cost to repair a defect found in a requirement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20"/>
      <c:rotY val="50"/>
      <c:depthPercent val="100"/>
      <c:rAngAx val="1"/>
    </c:view3D>
    <c:floor>
      <c:thickness val="0"/>
      <c:spPr>
        <a:solidFill>
          <a:schemeClr val="bg1">
            <a:lumMod val="95000"/>
          </a:schemeClr>
        </a:solidFill>
        <a:ln>
          <a:solidFill>
            <a:schemeClr val="bg1">
              <a:lumMod val="65000"/>
            </a:schemeClr>
          </a:solidFill>
        </a:ln>
        <a:effectLst/>
        <a:sp3d>
          <a:contourClr>
            <a:schemeClr val="bg1">
              <a:lumMod val="65000"/>
            </a:schemeClr>
          </a:contourClr>
        </a:sp3d>
      </c:spPr>
    </c:floor>
    <c:sideWall>
      <c:thickness val="0"/>
      <c:spPr>
        <a:solidFill>
          <a:schemeClr val="bg1">
            <a:lumMod val="50000"/>
          </a:schemeClr>
        </a:solidFill>
        <a:ln>
          <a:noFill/>
        </a:ln>
        <a:effectLst/>
        <a:sp3d/>
      </c:spPr>
    </c:sideWall>
    <c:backWall>
      <c:thickness val="0"/>
      <c:spPr>
        <a:solidFill>
          <a:schemeClr val="tx1">
            <a:lumMod val="50000"/>
            <a:lumOff val="50000"/>
          </a:schemeClr>
        </a:solidFill>
        <a:ln>
          <a:noFill/>
        </a:ln>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solidFill>
                <a:schemeClr val="bg1">
                  <a:lumMod val="65000"/>
                </a:schemeClr>
              </a:solidFill>
            </a:ln>
            <a:effectLst/>
            <a:sp3d>
              <a:contourClr>
                <a:schemeClr val="bg1">
                  <a:lumMod val="65000"/>
                </a:schemeClr>
              </a:contourClr>
            </a:sp3d>
          </c:spPr>
          <c:invertIfNegative val="0"/>
          <c:dPt>
            <c:idx val="0"/>
            <c:invertIfNegative val="0"/>
            <c:bubble3D val="0"/>
            <c:spPr>
              <a:solidFill>
                <a:srgbClr val="00B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3-7B5B-4B51-910E-C1A5B7FE82A4}"/>
              </c:ext>
            </c:extLst>
          </c:dPt>
          <c:dPt>
            <c:idx val="1"/>
            <c:invertIfNegative val="0"/>
            <c:bubble3D val="0"/>
            <c:spPr>
              <a:solidFill>
                <a:srgbClr val="92D05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4-7B5B-4B51-910E-C1A5B7FE82A4}"/>
              </c:ext>
            </c:extLst>
          </c:dPt>
          <c:dPt>
            <c:idx val="2"/>
            <c:invertIfNegative val="0"/>
            <c:bubble3D val="0"/>
            <c:spPr>
              <a:solidFill>
                <a:srgbClr val="FFFF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5-7B5B-4B51-910E-C1A5B7FE82A4}"/>
              </c:ext>
            </c:extLst>
          </c:dPt>
          <c:dPt>
            <c:idx val="3"/>
            <c:invertIfNegative val="0"/>
            <c:bubble3D val="0"/>
            <c:spPr>
              <a:solidFill>
                <a:srgbClr val="FFC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6-7B5B-4B51-910E-C1A5B7FE82A4}"/>
              </c:ext>
            </c:extLst>
          </c:dPt>
          <c:dPt>
            <c:idx val="4"/>
            <c:invertIfNegative val="0"/>
            <c:bubble3D val="0"/>
            <c:spPr>
              <a:solidFill>
                <a:srgbClr val="FF0000"/>
              </a:solidFill>
              <a:ln>
                <a:solidFill>
                  <a:schemeClr val="bg1">
                    <a:lumMod val="65000"/>
                  </a:schemeClr>
                </a:solidFill>
              </a:ln>
              <a:effectLst/>
              <a:sp3d>
                <a:contourClr>
                  <a:schemeClr val="bg1">
                    <a:lumMod val="65000"/>
                  </a:schemeClr>
                </a:contourClr>
              </a:sp3d>
            </c:spPr>
            <c:extLst>
              <c:ext xmlns:c16="http://schemas.microsoft.com/office/drawing/2014/chart" uri="{C3380CC4-5D6E-409C-BE32-E72D297353CC}">
                <c16:uniqueId val="{00000007-7B5B-4B51-910E-C1A5B7FE82A4}"/>
              </c:ext>
            </c:extLst>
          </c:dPt>
          <c:cat>
            <c:strRef>
              <c:f>Sheet1!$A$2:$A$6</c:f>
              <c:strCache>
                <c:ptCount val="5"/>
                <c:pt idx="0">
                  <c:v>Requirement</c:v>
                </c:pt>
                <c:pt idx="1">
                  <c:v>Design</c:v>
                </c:pt>
                <c:pt idx="2">
                  <c:v>Coding</c:v>
                </c:pt>
                <c:pt idx="3">
                  <c:v>Integration</c:v>
                </c:pt>
                <c:pt idx="4">
                  <c:v>Production</c:v>
                </c:pt>
              </c:strCache>
            </c:strRef>
          </c:cat>
          <c:val>
            <c:numRef>
              <c:f>Sheet1!$B$2:$B$6</c:f>
              <c:numCache>
                <c:formatCode>General</c:formatCode>
                <c:ptCount val="5"/>
                <c:pt idx="0">
                  <c:v>1</c:v>
                </c:pt>
                <c:pt idx="1">
                  <c:v>2</c:v>
                </c:pt>
                <c:pt idx="2">
                  <c:v>4</c:v>
                </c:pt>
                <c:pt idx="3">
                  <c:v>8</c:v>
                </c:pt>
                <c:pt idx="4">
                  <c:v>16</c:v>
                </c:pt>
              </c:numCache>
            </c:numRef>
          </c:val>
          <c:extLst>
            <c:ext xmlns:c16="http://schemas.microsoft.com/office/drawing/2014/chart" uri="{C3380CC4-5D6E-409C-BE32-E72D297353CC}">
              <c16:uniqueId val="{00000000-7B5B-4B51-910E-C1A5B7FE82A4}"/>
            </c:ext>
          </c:extLst>
        </c:ser>
        <c:ser>
          <c:idx val="1"/>
          <c:order val="1"/>
          <c:tx>
            <c:strRef>
              <c:f>Sheet1!$C$1</c:f>
              <c:strCache>
                <c:ptCount val="1"/>
                <c:pt idx="0">
                  <c:v>Column1</c:v>
                </c:pt>
              </c:strCache>
            </c:strRef>
          </c:tx>
          <c:spPr>
            <a:solidFill>
              <a:schemeClr val="accent2"/>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Sheet1!$C$2:$C$6</c:f>
              <c:numCache>
                <c:formatCode>General</c:formatCode>
                <c:ptCount val="5"/>
              </c:numCache>
            </c:numRef>
          </c:val>
          <c:extLst>
            <c:ext xmlns:c16="http://schemas.microsoft.com/office/drawing/2014/chart" uri="{C3380CC4-5D6E-409C-BE32-E72D297353CC}">
              <c16:uniqueId val="{00000001-7B5B-4B51-910E-C1A5B7FE82A4}"/>
            </c:ext>
          </c:extLst>
        </c:ser>
        <c:ser>
          <c:idx val="2"/>
          <c:order val="2"/>
          <c:tx>
            <c:strRef>
              <c:f>Sheet1!$D$1</c:f>
              <c:strCache>
                <c:ptCount val="1"/>
                <c:pt idx="0">
                  <c:v>Column2</c:v>
                </c:pt>
              </c:strCache>
            </c:strRef>
          </c:tx>
          <c:spPr>
            <a:solidFill>
              <a:schemeClr val="accent3"/>
            </a:solidFill>
            <a:ln>
              <a:noFill/>
            </a:ln>
            <a:effectLst/>
            <a:sp3d/>
          </c:spPr>
          <c:invertIfNegative val="0"/>
          <c:cat>
            <c:strRef>
              <c:f>Sheet1!$A$2:$A$6</c:f>
              <c:strCache>
                <c:ptCount val="5"/>
                <c:pt idx="0">
                  <c:v>Requirement</c:v>
                </c:pt>
                <c:pt idx="1">
                  <c:v>Design</c:v>
                </c:pt>
                <c:pt idx="2">
                  <c:v>Coding</c:v>
                </c:pt>
                <c:pt idx="3">
                  <c:v>Integration</c:v>
                </c:pt>
                <c:pt idx="4">
                  <c:v>Production</c:v>
                </c:pt>
              </c:strCache>
            </c:strRef>
          </c:cat>
          <c:val>
            <c:numRef>
              <c:f>Sheet1!$D$2:$D$6</c:f>
              <c:numCache>
                <c:formatCode>General</c:formatCode>
                <c:ptCount val="5"/>
              </c:numCache>
            </c:numRef>
          </c:val>
          <c:extLst>
            <c:ext xmlns:c16="http://schemas.microsoft.com/office/drawing/2014/chart" uri="{C3380CC4-5D6E-409C-BE32-E72D297353CC}">
              <c16:uniqueId val="{00000002-7B5B-4B51-910E-C1A5B7FE82A4}"/>
            </c:ext>
          </c:extLst>
        </c:ser>
        <c:dLbls>
          <c:showLegendKey val="0"/>
          <c:showVal val="0"/>
          <c:showCatName val="0"/>
          <c:showSerName val="0"/>
          <c:showPercent val="0"/>
          <c:showBubbleSize val="0"/>
        </c:dLbls>
        <c:gapWidth val="150"/>
        <c:shape val="box"/>
        <c:axId val="1034711728"/>
        <c:axId val="1034708776"/>
        <c:axId val="0"/>
      </c:bar3DChart>
      <c:catAx>
        <c:axId val="10347117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34708776"/>
        <c:crosses val="autoZero"/>
        <c:auto val="1"/>
        <c:lblAlgn val="ctr"/>
        <c:lblOffset val="100"/>
        <c:noMultiLvlLbl val="0"/>
      </c:catAx>
      <c:valAx>
        <c:axId val="1034708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471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6977B-A3AD-4B65-8E2F-F2D40BBEBAF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ACCA23-D6A0-4CAF-9F1D-450D196CF030}">
      <dgm:prSet/>
      <dgm:spPr/>
      <dgm:t>
        <a:bodyPr/>
        <a:lstStyle/>
        <a:p>
          <a:r>
            <a:rPr lang="en-US" b="1"/>
            <a:t>Test planning </a:t>
          </a:r>
          <a:r>
            <a:rPr lang="en-US"/>
            <a:t>– What are we doing here?</a:t>
          </a:r>
        </a:p>
      </dgm:t>
    </dgm:pt>
    <dgm:pt modelId="{C5CCAC8D-9E08-40C7-A40E-26CED5849B0C}" type="parTrans" cxnId="{F9A4255B-8E72-469D-AFC0-09D9CD640BC2}">
      <dgm:prSet/>
      <dgm:spPr/>
      <dgm:t>
        <a:bodyPr/>
        <a:lstStyle/>
        <a:p>
          <a:endParaRPr lang="en-US"/>
        </a:p>
      </dgm:t>
    </dgm:pt>
    <dgm:pt modelId="{6A1B4516-3EF5-4A90-9DD6-223FC147AF47}" type="sibTrans" cxnId="{F9A4255B-8E72-469D-AFC0-09D9CD640BC2}">
      <dgm:prSet/>
      <dgm:spPr/>
      <dgm:t>
        <a:bodyPr/>
        <a:lstStyle/>
        <a:p>
          <a:endParaRPr lang="en-US"/>
        </a:p>
      </dgm:t>
    </dgm:pt>
    <dgm:pt modelId="{16825849-365B-4347-8340-DF1C8EFCD656}">
      <dgm:prSet/>
      <dgm:spPr/>
      <dgm:t>
        <a:bodyPr/>
        <a:lstStyle/>
        <a:p>
          <a:r>
            <a:rPr lang="en-US" b="1"/>
            <a:t>Test monitoring and control – </a:t>
          </a:r>
          <a:r>
            <a:rPr lang="en-US"/>
            <a:t>How are we doing now?</a:t>
          </a:r>
        </a:p>
      </dgm:t>
    </dgm:pt>
    <dgm:pt modelId="{9E218F82-31C1-46FF-A4E1-9821976EC95C}" type="parTrans" cxnId="{6B2B8B7A-7F9E-48A6-92D6-2C27059D8A34}">
      <dgm:prSet/>
      <dgm:spPr/>
      <dgm:t>
        <a:bodyPr/>
        <a:lstStyle/>
        <a:p>
          <a:endParaRPr lang="en-US"/>
        </a:p>
      </dgm:t>
    </dgm:pt>
    <dgm:pt modelId="{030529FB-9977-4C7E-A06F-D72511B394DF}" type="sibTrans" cxnId="{6B2B8B7A-7F9E-48A6-92D6-2C27059D8A34}">
      <dgm:prSet/>
      <dgm:spPr/>
      <dgm:t>
        <a:bodyPr/>
        <a:lstStyle/>
        <a:p>
          <a:endParaRPr lang="en-US"/>
        </a:p>
      </dgm:t>
    </dgm:pt>
    <dgm:pt modelId="{C161D0CD-056B-420C-B8D9-95BB6CF6114D}">
      <dgm:prSet/>
      <dgm:spPr/>
      <dgm:t>
        <a:bodyPr/>
        <a:lstStyle/>
        <a:p>
          <a:r>
            <a:rPr lang="en-US" b="1"/>
            <a:t>Test analysis - </a:t>
          </a:r>
          <a:r>
            <a:rPr lang="en-US"/>
            <a:t>What should we be testing based on the project state?</a:t>
          </a:r>
        </a:p>
      </dgm:t>
    </dgm:pt>
    <dgm:pt modelId="{4B52DE3F-2CEF-474A-A216-B1793720934A}" type="parTrans" cxnId="{A07DF1E8-A068-4F2F-AAD3-54E9C26D3ECB}">
      <dgm:prSet/>
      <dgm:spPr/>
      <dgm:t>
        <a:bodyPr/>
        <a:lstStyle/>
        <a:p>
          <a:endParaRPr lang="en-US"/>
        </a:p>
      </dgm:t>
    </dgm:pt>
    <dgm:pt modelId="{23E5A733-38C3-4D82-9532-BE714EEA4E5E}" type="sibTrans" cxnId="{A07DF1E8-A068-4F2F-AAD3-54E9C26D3ECB}">
      <dgm:prSet/>
      <dgm:spPr/>
      <dgm:t>
        <a:bodyPr/>
        <a:lstStyle/>
        <a:p>
          <a:endParaRPr lang="en-US"/>
        </a:p>
      </dgm:t>
    </dgm:pt>
    <dgm:pt modelId="{BA63BBE0-A090-43F6-BCAA-BCD5B30C2883}">
      <dgm:prSet/>
      <dgm:spPr/>
      <dgm:t>
        <a:bodyPr/>
        <a:lstStyle/>
        <a:p>
          <a:r>
            <a:rPr lang="en-US" b="1"/>
            <a:t>Test design – </a:t>
          </a:r>
          <a:r>
            <a:rPr lang="en-US"/>
            <a:t>How should we test?  </a:t>
          </a:r>
        </a:p>
      </dgm:t>
    </dgm:pt>
    <dgm:pt modelId="{FE17610A-08AF-4B5A-A995-2F756EA5CFB4}" type="parTrans" cxnId="{A339B0A3-C003-4729-8360-798B028978D7}">
      <dgm:prSet/>
      <dgm:spPr/>
      <dgm:t>
        <a:bodyPr/>
        <a:lstStyle/>
        <a:p>
          <a:endParaRPr lang="en-US"/>
        </a:p>
      </dgm:t>
    </dgm:pt>
    <dgm:pt modelId="{F23E2A17-BB4D-45CF-A33D-2EEE90E044FE}" type="sibTrans" cxnId="{A339B0A3-C003-4729-8360-798B028978D7}">
      <dgm:prSet/>
      <dgm:spPr/>
      <dgm:t>
        <a:bodyPr/>
        <a:lstStyle/>
        <a:p>
          <a:endParaRPr lang="en-US"/>
        </a:p>
      </dgm:t>
    </dgm:pt>
    <dgm:pt modelId="{980F3BE6-F85C-4ED1-8C77-67D17B293FA2}">
      <dgm:prSet/>
      <dgm:spPr/>
      <dgm:t>
        <a:bodyPr/>
        <a:lstStyle/>
        <a:p>
          <a:r>
            <a:rPr lang="en-US" b="1"/>
            <a:t>Test implementation – </a:t>
          </a:r>
          <a:r>
            <a:rPr lang="en-US"/>
            <a:t>Building test environment, procedures, suites</a:t>
          </a:r>
        </a:p>
      </dgm:t>
    </dgm:pt>
    <dgm:pt modelId="{4F2D7ECD-5651-4189-B717-E73B2B504816}" type="parTrans" cxnId="{2A824782-A879-467F-A93C-43E513324C4C}">
      <dgm:prSet/>
      <dgm:spPr/>
      <dgm:t>
        <a:bodyPr/>
        <a:lstStyle/>
        <a:p>
          <a:endParaRPr lang="en-US"/>
        </a:p>
      </dgm:t>
    </dgm:pt>
    <dgm:pt modelId="{DD0AFA8C-B27D-4486-B374-2626AD61CCFA}" type="sibTrans" cxnId="{2A824782-A879-467F-A93C-43E513324C4C}">
      <dgm:prSet/>
      <dgm:spPr/>
      <dgm:t>
        <a:bodyPr/>
        <a:lstStyle/>
        <a:p>
          <a:endParaRPr lang="en-US"/>
        </a:p>
      </dgm:t>
    </dgm:pt>
    <dgm:pt modelId="{12E291BE-ADC4-47DE-9240-7A5A027F04E9}">
      <dgm:prSet/>
      <dgm:spPr/>
      <dgm:t>
        <a:bodyPr/>
        <a:lstStyle/>
        <a:p>
          <a:r>
            <a:rPr lang="en-US" b="1"/>
            <a:t>Test execution – </a:t>
          </a:r>
          <a:r>
            <a:rPr lang="en-US"/>
            <a:t>Run ‘em</a:t>
          </a:r>
        </a:p>
      </dgm:t>
    </dgm:pt>
    <dgm:pt modelId="{051D6F38-7B2C-4151-BFA1-1426F6E9E239}" type="parTrans" cxnId="{4FFF0F5A-25C1-4888-8513-AF580FD8B340}">
      <dgm:prSet/>
      <dgm:spPr/>
      <dgm:t>
        <a:bodyPr/>
        <a:lstStyle/>
        <a:p>
          <a:endParaRPr lang="en-US"/>
        </a:p>
      </dgm:t>
    </dgm:pt>
    <dgm:pt modelId="{FE80C03C-93CE-4129-850A-2AE5FADC6B12}" type="sibTrans" cxnId="{4FFF0F5A-25C1-4888-8513-AF580FD8B340}">
      <dgm:prSet/>
      <dgm:spPr/>
      <dgm:t>
        <a:bodyPr/>
        <a:lstStyle/>
        <a:p>
          <a:endParaRPr lang="en-US"/>
        </a:p>
      </dgm:t>
    </dgm:pt>
    <dgm:pt modelId="{D13BACB1-14CE-4F7A-BBB7-F2D90A3D6A7C}">
      <dgm:prSet/>
      <dgm:spPr/>
      <dgm:t>
        <a:bodyPr/>
        <a:lstStyle/>
        <a:p>
          <a:r>
            <a:rPr lang="en-US" b="1"/>
            <a:t>Test completion – </a:t>
          </a:r>
          <a:r>
            <a:rPr lang="en-US"/>
            <a:t>Lessons learned, report results, onward and upward</a:t>
          </a:r>
        </a:p>
      </dgm:t>
    </dgm:pt>
    <dgm:pt modelId="{AD5827D6-B841-445B-92AF-30B0B1EAAE43}" type="parTrans" cxnId="{1133C8FB-093E-4329-A6C8-28222F97A6C8}">
      <dgm:prSet/>
      <dgm:spPr/>
      <dgm:t>
        <a:bodyPr/>
        <a:lstStyle/>
        <a:p>
          <a:endParaRPr lang="en-US"/>
        </a:p>
      </dgm:t>
    </dgm:pt>
    <dgm:pt modelId="{D04EFC92-013D-4B04-9113-8AB3C8A06CBB}" type="sibTrans" cxnId="{1133C8FB-093E-4329-A6C8-28222F97A6C8}">
      <dgm:prSet/>
      <dgm:spPr/>
      <dgm:t>
        <a:bodyPr/>
        <a:lstStyle/>
        <a:p>
          <a:endParaRPr lang="en-US"/>
        </a:p>
      </dgm:t>
    </dgm:pt>
    <dgm:pt modelId="{368308EC-059C-430D-921B-DA28D2DF2941}" type="pres">
      <dgm:prSet presAssocID="{BB56977B-A3AD-4B65-8E2F-F2D40BBEBAFD}" presName="linear" presStyleCnt="0">
        <dgm:presLayoutVars>
          <dgm:animLvl val="lvl"/>
          <dgm:resizeHandles val="exact"/>
        </dgm:presLayoutVars>
      </dgm:prSet>
      <dgm:spPr/>
    </dgm:pt>
    <dgm:pt modelId="{8D0E9170-6D04-49A6-98FD-B6B9F1A3664C}" type="pres">
      <dgm:prSet presAssocID="{CFACCA23-D6A0-4CAF-9F1D-450D196CF030}" presName="parentText" presStyleLbl="node1" presStyleIdx="0" presStyleCnt="7">
        <dgm:presLayoutVars>
          <dgm:chMax val="0"/>
          <dgm:bulletEnabled val="1"/>
        </dgm:presLayoutVars>
      </dgm:prSet>
      <dgm:spPr/>
    </dgm:pt>
    <dgm:pt modelId="{9E26C734-441C-4DD7-8A27-209AFC3FCCC9}" type="pres">
      <dgm:prSet presAssocID="{6A1B4516-3EF5-4A90-9DD6-223FC147AF47}" presName="spacer" presStyleCnt="0"/>
      <dgm:spPr/>
    </dgm:pt>
    <dgm:pt modelId="{16E709CA-CF51-44EE-97C6-0D6DF97D29D9}" type="pres">
      <dgm:prSet presAssocID="{16825849-365B-4347-8340-DF1C8EFCD656}" presName="parentText" presStyleLbl="node1" presStyleIdx="1" presStyleCnt="7">
        <dgm:presLayoutVars>
          <dgm:chMax val="0"/>
          <dgm:bulletEnabled val="1"/>
        </dgm:presLayoutVars>
      </dgm:prSet>
      <dgm:spPr/>
    </dgm:pt>
    <dgm:pt modelId="{19D98BD4-9DF2-4517-B786-9B4EEF9E4ECF}" type="pres">
      <dgm:prSet presAssocID="{030529FB-9977-4C7E-A06F-D72511B394DF}" presName="spacer" presStyleCnt="0"/>
      <dgm:spPr/>
    </dgm:pt>
    <dgm:pt modelId="{17BCE0D3-9B32-4E25-AAA1-1B17E1F26B12}" type="pres">
      <dgm:prSet presAssocID="{C161D0CD-056B-420C-B8D9-95BB6CF6114D}" presName="parentText" presStyleLbl="node1" presStyleIdx="2" presStyleCnt="7">
        <dgm:presLayoutVars>
          <dgm:chMax val="0"/>
          <dgm:bulletEnabled val="1"/>
        </dgm:presLayoutVars>
      </dgm:prSet>
      <dgm:spPr/>
    </dgm:pt>
    <dgm:pt modelId="{7CB4195A-AF91-48A3-BA03-635DD19672E1}" type="pres">
      <dgm:prSet presAssocID="{23E5A733-38C3-4D82-9532-BE714EEA4E5E}" presName="spacer" presStyleCnt="0"/>
      <dgm:spPr/>
    </dgm:pt>
    <dgm:pt modelId="{945AB239-FA90-414A-B0D2-7A84B7514862}" type="pres">
      <dgm:prSet presAssocID="{BA63BBE0-A090-43F6-BCAA-BCD5B30C2883}" presName="parentText" presStyleLbl="node1" presStyleIdx="3" presStyleCnt="7">
        <dgm:presLayoutVars>
          <dgm:chMax val="0"/>
          <dgm:bulletEnabled val="1"/>
        </dgm:presLayoutVars>
      </dgm:prSet>
      <dgm:spPr/>
    </dgm:pt>
    <dgm:pt modelId="{39C75425-FC99-4D60-8986-B6826C6152AD}" type="pres">
      <dgm:prSet presAssocID="{F23E2A17-BB4D-45CF-A33D-2EEE90E044FE}" presName="spacer" presStyleCnt="0"/>
      <dgm:spPr/>
    </dgm:pt>
    <dgm:pt modelId="{47A894C1-CC6D-43BB-BD10-B697E7B1C8BC}" type="pres">
      <dgm:prSet presAssocID="{980F3BE6-F85C-4ED1-8C77-67D17B293FA2}" presName="parentText" presStyleLbl="node1" presStyleIdx="4" presStyleCnt="7">
        <dgm:presLayoutVars>
          <dgm:chMax val="0"/>
          <dgm:bulletEnabled val="1"/>
        </dgm:presLayoutVars>
      </dgm:prSet>
      <dgm:spPr/>
    </dgm:pt>
    <dgm:pt modelId="{E8A2C149-F5F1-4A27-B385-0C46BD2BC27C}" type="pres">
      <dgm:prSet presAssocID="{DD0AFA8C-B27D-4486-B374-2626AD61CCFA}" presName="spacer" presStyleCnt="0"/>
      <dgm:spPr/>
    </dgm:pt>
    <dgm:pt modelId="{4CC5677D-3934-4E12-8DC4-29753A46C25B}" type="pres">
      <dgm:prSet presAssocID="{12E291BE-ADC4-47DE-9240-7A5A027F04E9}" presName="parentText" presStyleLbl="node1" presStyleIdx="5" presStyleCnt="7">
        <dgm:presLayoutVars>
          <dgm:chMax val="0"/>
          <dgm:bulletEnabled val="1"/>
        </dgm:presLayoutVars>
      </dgm:prSet>
      <dgm:spPr/>
    </dgm:pt>
    <dgm:pt modelId="{02FB5A5C-EE3E-4A64-8E5A-FE1E2E7758EB}" type="pres">
      <dgm:prSet presAssocID="{FE80C03C-93CE-4129-850A-2AE5FADC6B12}" presName="spacer" presStyleCnt="0"/>
      <dgm:spPr/>
    </dgm:pt>
    <dgm:pt modelId="{1A808932-E745-47DF-B4F5-92D9A44856DA}" type="pres">
      <dgm:prSet presAssocID="{D13BACB1-14CE-4F7A-BBB7-F2D90A3D6A7C}" presName="parentText" presStyleLbl="node1" presStyleIdx="6" presStyleCnt="7">
        <dgm:presLayoutVars>
          <dgm:chMax val="0"/>
          <dgm:bulletEnabled val="1"/>
        </dgm:presLayoutVars>
      </dgm:prSet>
      <dgm:spPr/>
    </dgm:pt>
  </dgm:ptLst>
  <dgm:cxnLst>
    <dgm:cxn modelId="{D0ED9611-E340-4344-8BE0-FF88112A1AD0}" type="presOf" srcId="{C161D0CD-056B-420C-B8D9-95BB6CF6114D}" destId="{17BCE0D3-9B32-4E25-AAA1-1B17E1F26B12}" srcOrd="0" destOrd="0" presId="urn:microsoft.com/office/officeart/2005/8/layout/vList2"/>
    <dgm:cxn modelId="{DD37141B-7AF0-486F-8D8E-7BCAD04FFAD0}" type="presOf" srcId="{BA63BBE0-A090-43F6-BCAA-BCD5B30C2883}" destId="{945AB239-FA90-414A-B0D2-7A84B7514862}" srcOrd="0" destOrd="0" presId="urn:microsoft.com/office/officeart/2005/8/layout/vList2"/>
    <dgm:cxn modelId="{B7F8AC29-902C-44F5-8D02-F09DB93B3875}" type="presOf" srcId="{980F3BE6-F85C-4ED1-8C77-67D17B293FA2}" destId="{47A894C1-CC6D-43BB-BD10-B697E7B1C8BC}" srcOrd="0" destOrd="0" presId="urn:microsoft.com/office/officeart/2005/8/layout/vList2"/>
    <dgm:cxn modelId="{F9A4255B-8E72-469D-AFC0-09D9CD640BC2}" srcId="{BB56977B-A3AD-4B65-8E2F-F2D40BBEBAFD}" destId="{CFACCA23-D6A0-4CAF-9F1D-450D196CF030}" srcOrd="0" destOrd="0" parTransId="{C5CCAC8D-9E08-40C7-A40E-26CED5849B0C}" sibTransId="{6A1B4516-3EF5-4A90-9DD6-223FC147AF47}"/>
    <dgm:cxn modelId="{20C79567-65A9-4113-9DB8-40BBFF6BBE17}" type="presOf" srcId="{12E291BE-ADC4-47DE-9240-7A5A027F04E9}" destId="{4CC5677D-3934-4E12-8DC4-29753A46C25B}" srcOrd="0" destOrd="0" presId="urn:microsoft.com/office/officeart/2005/8/layout/vList2"/>
    <dgm:cxn modelId="{F83C4777-B33E-4078-AD32-582751F13035}" type="presOf" srcId="{16825849-365B-4347-8340-DF1C8EFCD656}" destId="{16E709CA-CF51-44EE-97C6-0D6DF97D29D9}" srcOrd="0" destOrd="0" presId="urn:microsoft.com/office/officeart/2005/8/layout/vList2"/>
    <dgm:cxn modelId="{4FFF0F5A-25C1-4888-8513-AF580FD8B340}" srcId="{BB56977B-A3AD-4B65-8E2F-F2D40BBEBAFD}" destId="{12E291BE-ADC4-47DE-9240-7A5A027F04E9}" srcOrd="5" destOrd="0" parTransId="{051D6F38-7B2C-4151-BFA1-1426F6E9E239}" sibTransId="{FE80C03C-93CE-4129-850A-2AE5FADC6B12}"/>
    <dgm:cxn modelId="{6B2B8B7A-7F9E-48A6-92D6-2C27059D8A34}" srcId="{BB56977B-A3AD-4B65-8E2F-F2D40BBEBAFD}" destId="{16825849-365B-4347-8340-DF1C8EFCD656}" srcOrd="1" destOrd="0" parTransId="{9E218F82-31C1-46FF-A4E1-9821976EC95C}" sibTransId="{030529FB-9977-4C7E-A06F-D72511B394DF}"/>
    <dgm:cxn modelId="{2A824782-A879-467F-A93C-43E513324C4C}" srcId="{BB56977B-A3AD-4B65-8E2F-F2D40BBEBAFD}" destId="{980F3BE6-F85C-4ED1-8C77-67D17B293FA2}" srcOrd="4" destOrd="0" parTransId="{4F2D7ECD-5651-4189-B717-E73B2B504816}" sibTransId="{DD0AFA8C-B27D-4486-B374-2626AD61CCFA}"/>
    <dgm:cxn modelId="{C85E688D-3A79-4DF7-9BB5-D4B5035E33E0}" type="presOf" srcId="{BB56977B-A3AD-4B65-8E2F-F2D40BBEBAFD}" destId="{368308EC-059C-430D-921B-DA28D2DF2941}" srcOrd="0" destOrd="0" presId="urn:microsoft.com/office/officeart/2005/8/layout/vList2"/>
    <dgm:cxn modelId="{5FA5F699-AE7A-45AB-BE40-86BD2E9A73F6}" type="presOf" srcId="{D13BACB1-14CE-4F7A-BBB7-F2D90A3D6A7C}" destId="{1A808932-E745-47DF-B4F5-92D9A44856DA}" srcOrd="0" destOrd="0" presId="urn:microsoft.com/office/officeart/2005/8/layout/vList2"/>
    <dgm:cxn modelId="{A339B0A3-C003-4729-8360-798B028978D7}" srcId="{BB56977B-A3AD-4B65-8E2F-F2D40BBEBAFD}" destId="{BA63BBE0-A090-43F6-BCAA-BCD5B30C2883}" srcOrd="3" destOrd="0" parTransId="{FE17610A-08AF-4B5A-A995-2F756EA5CFB4}" sibTransId="{F23E2A17-BB4D-45CF-A33D-2EEE90E044FE}"/>
    <dgm:cxn modelId="{E083E8AF-0ED2-4816-B563-9A5173303763}" type="presOf" srcId="{CFACCA23-D6A0-4CAF-9F1D-450D196CF030}" destId="{8D0E9170-6D04-49A6-98FD-B6B9F1A3664C}" srcOrd="0" destOrd="0" presId="urn:microsoft.com/office/officeart/2005/8/layout/vList2"/>
    <dgm:cxn modelId="{A07DF1E8-A068-4F2F-AAD3-54E9C26D3ECB}" srcId="{BB56977B-A3AD-4B65-8E2F-F2D40BBEBAFD}" destId="{C161D0CD-056B-420C-B8D9-95BB6CF6114D}" srcOrd="2" destOrd="0" parTransId="{4B52DE3F-2CEF-474A-A216-B1793720934A}" sibTransId="{23E5A733-38C3-4D82-9532-BE714EEA4E5E}"/>
    <dgm:cxn modelId="{1133C8FB-093E-4329-A6C8-28222F97A6C8}" srcId="{BB56977B-A3AD-4B65-8E2F-F2D40BBEBAFD}" destId="{D13BACB1-14CE-4F7A-BBB7-F2D90A3D6A7C}" srcOrd="6" destOrd="0" parTransId="{AD5827D6-B841-445B-92AF-30B0B1EAAE43}" sibTransId="{D04EFC92-013D-4B04-9113-8AB3C8A06CBB}"/>
    <dgm:cxn modelId="{AF421947-7779-430D-99B9-518E23D50715}" type="presParOf" srcId="{368308EC-059C-430D-921B-DA28D2DF2941}" destId="{8D0E9170-6D04-49A6-98FD-B6B9F1A3664C}" srcOrd="0" destOrd="0" presId="urn:microsoft.com/office/officeart/2005/8/layout/vList2"/>
    <dgm:cxn modelId="{90C73EC9-67F8-40AC-A8CA-06373253934E}" type="presParOf" srcId="{368308EC-059C-430D-921B-DA28D2DF2941}" destId="{9E26C734-441C-4DD7-8A27-209AFC3FCCC9}" srcOrd="1" destOrd="0" presId="urn:microsoft.com/office/officeart/2005/8/layout/vList2"/>
    <dgm:cxn modelId="{48164DB2-70D5-40C5-9F56-A33E8395469D}" type="presParOf" srcId="{368308EC-059C-430D-921B-DA28D2DF2941}" destId="{16E709CA-CF51-44EE-97C6-0D6DF97D29D9}" srcOrd="2" destOrd="0" presId="urn:microsoft.com/office/officeart/2005/8/layout/vList2"/>
    <dgm:cxn modelId="{88971010-B603-414F-96AA-8C7E70FA7273}" type="presParOf" srcId="{368308EC-059C-430D-921B-DA28D2DF2941}" destId="{19D98BD4-9DF2-4517-B786-9B4EEF9E4ECF}" srcOrd="3" destOrd="0" presId="urn:microsoft.com/office/officeart/2005/8/layout/vList2"/>
    <dgm:cxn modelId="{680FC61C-29DA-49F3-822B-4E3FB518AB5A}" type="presParOf" srcId="{368308EC-059C-430D-921B-DA28D2DF2941}" destId="{17BCE0D3-9B32-4E25-AAA1-1B17E1F26B12}" srcOrd="4" destOrd="0" presId="urn:microsoft.com/office/officeart/2005/8/layout/vList2"/>
    <dgm:cxn modelId="{7F889797-7E03-4432-A8E2-2823782FFDA6}" type="presParOf" srcId="{368308EC-059C-430D-921B-DA28D2DF2941}" destId="{7CB4195A-AF91-48A3-BA03-635DD19672E1}" srcOrd="5" destOrd="0" presId="urn:microsoft.com/office/officeart/2005/8/layout/vList2"/>
    <dgm:cxn modelId="{2E37665A-E1B2-418F-9A53-3ED135565B6C}" type="presParOf" srcId="{368308EC-059C-430D-921B-DA28D2DF2941}" destId="{945AB239-FA90-414A-B0D2-7A84B7514862}" srcOrd="6" destOrd="0" presId="urn:microsoft.com/office/officeart/2005/8/layout/vList2"/>
    <dgm:cxn modelId="{F0183EF6-28B2-4755-B977-9E3F7C356405}" type="presParOf" srcId="{368308EC-059C-430D-921B-DA28D2DF2941}" destId="{39C75425-FC99-4D60-8986-B6826C6152AD}" srcOrd="7" destOrd="0" presId="urn:microsoft.com/office/officeart/2005/8/layout/vList2"/>
    <dgm:cxn modelId="{D97B3C8C-1117-4F44-A429-AC3C47020601}" type="presParOf" srcId="{368308EC-059C-430D-921B-DA28D2DF2941}" destId="{47A894C1-CC6D-43BB-BD10-B697E7B1C8BC}" srcOrd="8" destOrd="0" presId="urn:microsoft.com/office/officeart/2005/8/layout/vList2"/>
    <dgm:cxn modelId="{1BDAD35C-E077-465D-AD88-29284BD40A9D}" type="presParOf" srcId="{368308EC-059C-430D-921B-DA28D2DF2941}" destId="{E8A2C149-F5F1-4A27-B385-0C46BD2BC27C}" srcOrd="9" destOrd="0" presId="urn:microsoft.com/office/officeart/2005/8/layout/vList2"/>
    <dgm:cxn modelId="{7B3D7708-303C-4F28-8875-F18A6E4BBAD4}" type="presParOf" srcId="{368308EC-059C-430D-921B-DA28D2DF2941}" destId="{4CC5677D-3934-4E12-8DC4-29753A46C25B}" srcOrd="10" destOrd="0" presId="urn:microsoft.com/office/officeart/2005/8/layout/vList2"/>
    <dgm:cxn modelId="{E3171232-5977-4118-A095-E06C99DD7111}" type="presParOf" srcId="{368308EC-059C-430D-921B-DA28D2DF2941}" destId="{02FB5A5C-EE3E-4A64-8E5A-FE1E2E7758EB}" srcOrd="11" destOrd="0" presId="urn:microsoft.com/office/officeart/2005/8/layout/vList2"/>
    <dgm:cxn modelId="{26AC1D6A-D6EC-4966-9143-D8D78FB6A45B}" type="presParOf" srcId="{368308EC-059C-430D-921B-DA28D2DF2941}" destId="{1A808932-E745-47DF-B4F5-92D9A44856D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9170-6D04-49A6-98FD-B6B9F1A3664C}">
      <dsp:nvSpPr>
        <dsp:cNvPr id="0" name=""/>
        <dsp:cNvSpPr/>
      </dsp:nvSpPr>
      <dsp:spPr>
        <a:xfrm>
          <a:off x="0" y="136830"/>
          <a:ext cx="6513603" cy="75477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planning </a:t>
          </a:r>
          <a:r>
            <a:rPr lang="en-US" sz="1900" kern="1200"/>
            <a:t>– What are we doing here?</a:t>
          </a:r>
        </a:p>
      </dsp:txBody>
      <dsp:txXfrm>
        <a:off x="36845" y="173675"/>
        <a:ext cx="6439913" cy="681087"/>
      </dsp:txXfrm>
    </dsp:sp>
    <dsp:sp modelId="{16E709CA-CF51-44EE-97C6-0D6DF97D29D9}">
      <dsp:nvSpPr>
        <dsp:cNvPr id="0" name=""/>
        <dsp:cNvSpPr/>
      </dsp:nvSpPr>
      <dsp:spPr>
        <a:xfrm>
          <a:off x="0" y="946328"/>
          <a:ext cx="6513603" cy="754777"/>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monitoring and control – </a:t>
          </a:r>
          <a:r>
            <a:rPr lang="en-US" sz="1900" kern="1200"/>
            <a:t>How are we doing now?</a:t>
          </a:r>
        </a:p>
      </dsp:txBody>
      <dsp:txXfrm>
        <a:off x="36845" y="983173"/>
        <a:ext cx="6439913" cy="681087"/>
      </dsp:txXfrm>
    </dsp:sp>
    <dsp:sp modelId="{17BCE0D3-9B32-4E25-AAA1-1B17E1F26B12}">
      <dsp:nvSpPr>
        <dsp:cNvPr id="0" name=""/>
        <dsp:cNvSpPr/>
      </dsp:nvSpPr>
      <dsp:spPr>
        <a:xfrm>
          <a:off x="0" y="1755826"/>
          <a:ext cx="6513603" cy="754777"/>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analysis - </a:t>
          </a:r>
          <a:r>
            <a:rPr lang="en-US" sz="1900" kern="1200"/>
            <a:t>What should we be testing based on the project state?</a:t>
          </a:r>
        </a:p>
      </dsp:txBody>
      <dsp:txXfrm>
        <a:off x="36845" y="1792671"/>
        <a:ext cx="6439913" cy="681087"/>
      </dsp:txXfrm>
    </dsp:sp>
    <dsp:sp modelId="{945AB239-FA90-414A-B0D2-7A84B7514862}">
      <dsp:nvSpPr>
        <dsp:cNvPr id="0" name=""/>
        <dsp:cNvSpPr/>
      </dsp:nvSpPr>
      <dsp:spPr>
        <a:xfrm>
          <a:off x="0" y="2565324"/>
          <a:ext cx="6513603" cy="754777"/>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design – </a:t>
          </a:r>
          <a:r>
            <a:rPr lang="en-US" sz="1900" kern="1200"/>
            <a:t>How should we test?  </a:t>
          </a:r>
        </a:p>
      </dsp:txBody>
      <dsp:txXfrm>
        <a:off x="36845" y="2602169"/>
        <a:ext cx="6439913" cy="681087"/>
      </dsp:txXfrm>
    </dsp:sp>
    <dsp:sp modelId="{47A894C1-CC6D-43BB-BD10-B697E7B1C8BC}">
      <dsp:nvSpPr>
        <dsp:cNvPr id="0" name=""/>
        <dsp:cNvSpPr/>
      </dsp:nvSpPr>
      <dsp:spPr>
        <a:xfrm>
          <a:off x="0" y="3374821"/>
          <a:ext cx="6513603" cy="754777"/>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implementation – </a:t>
          </a:r>
          <a:r>
            <a:rPr lang="en-US" sz="1900" kern="1200"/>
            <a:t>Building test environment, procedures, suites</a:t>
          </a:r>
        </a:p>
      </dsp:txBody>
      <dsp:txXfrm>
        <a:off x="36845" y="3411666"/>
        <a:ext cx="6439913" cy="681087"/>
      </dsp:txXfrm>
    </dsp:sp>
    <dsp:sp modelId="{4CC5677D-3934-4E12-8DC4-29753A46C25B}">
      <dsp:nvSpPr>
        <dsp:cNvPr id="0" name=""/>
        <dsp:cNvSpPr/>
      </dsp:nvSpPr>
      <dsp:spPr>
        <a:xfrm>
          <a:off x="0" y="4184319"/>
          <a:ext cx="6513603" cy="754777"/>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execution – </a:t>
          </a:r>
          <a:r>
            <a:rPr lang="en-US" sz="1900" kern="1200"/>
            <a:t>Run ‘em</a:t>
          </a:r>
        </a:p>
      </dsp:txBody>
      <dsp:txXfrm>
        <a:off x="36845" y="4221164"/>
        <a:ext cx="6439913" cy="681087"/>
      </dsp:txXfrm>
    </dsp:sp>
    <dsp:sp modelId="{1A808932-E745-47DF-B4F5-92D9A44856DA}">
      <dsp:nvSpPr>
        <dsp:cNvPr id="0" name=""/>
        <dsp:cNvSpPr/>
      </dsp:nvSpPr>
      <dsp:spPr>
        <a:xfrm>
          <a:off x="0" y="4993817"/>
          <a:ext cx="6513603" cy="754777"/>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Test completion – </a:t>
          </a:r>
          <a:r>
            <a:rPr lang="en-US" sz="1900" kern="1200"/>
            <a:t>Lessons learned, report results, onward and upward</a:t>
          </a:r>
        </a:p>
      </dsp:txBody>
      <dsp:txXfrm>
        <a:off x="36845" y="5030662"/>
        <a:ext cx="6439913" cy="6810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C3262-343D-4918-AEBF-A07796A10236}" type="datetimeFigureOut">
              <a:rPr lang="en-US" smtClean="0"/>
              <a:t>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F1741-D744-4A91-BFD6-85BB8D5D290A}" type="slidenum">
              <a:rPr lang="en-US" smtClean="0"/>
              <a:t>‹#›</a:t>
            </a:fld>
            <a:endParaRPr lang="en-US"/>
          </a:p>
        </p:txBody>
      </p:sp>
    </p:spTree>
    <p:extLst>
      <p:ext uri="{BB962C8B-B14F-4D97-AF65-F5344CB8AC3E}">
        <p14:creationId xmlns:p14="http://schemas.microsoft.com/office/powerpoint/2010/main" val="272861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200" b="0">
                <a:solidFill>
                  <a:schemeClr val="tx1"/>
                </a:solidFill>
              </a:rPr>
              <a:pPr/>
              <a:t>1</a:t>
            </a:fld>
            <a:endParaRPr lang="en-US" sz="1200" b="0" dirty="0">
              <a:solidFill>
                <a:schemeClr val="tx1"/>
              </a:solidFill>
            </a:endParaRPr>
          </a:p>
        </p:txBody>
      </p:sp>
    </p:spTree>
    <p:extLst>
      <p:ext uri="{BB962C8B-B14F-4D97-AF65-F5344CB8AC3E}">
        <p14:creationId xmlns:p14="http://schemas.microsoft.com/office/powerpoint/2010/main" val="374831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B433AADF-8190-484E-803F-83061C378020}" type="slidenum">
              <a:rPr lang="en-US" sz="1200" b="0">
                <a:solidFill>
                  <a:schemeClr val="tx1"/>
                </a:solidFill>
              </a:rPr>
              <a:pPr/>
              <a:t>25</a:t>
            </a:fld>
            <a:endParaRPr lang="en-US" sz="1200" b="0" dirty="0">
              <a:solidFill>
                <a:schemeClr val="tx1"/>
              </a:solidFill>
            </a:endParaRPr>
          </a:p>
        </p:txBody>
      </p:sp>
    </p:spTree>
    <p:extLst>
      <p:ext uri="{BB962C8B-B14F-4D97-AF65-F5344CB8AC3E}">
        <p14:creationId xmlns:p14="http://schemas.microsoft.com/office/powerpoint/2010/main" val="42706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75AAEAA8-A996-4F03-BA6E-1CA7D2C5FDA8}" type="slidenum">
              <a:rPr lang="en-US" sz="1200" b="0">
                <a:solidFill>
                  <a:schemeClr val="tx1"/>
                </a:solidFill>
              </a:rPr>
              <a:pPr/>
              <a:t>26</a:t>
            </a:fld>
            <a:endParaRPr lang="en-US" sz="1200" b="0" dirty="0">
              <a:solidFill>
                <a:schemeClr val="tx1"/>
              </a:solidFill>
            </a:endParaRPr>
          </a:p>
        </p:txBody>
      </p:sp>
    </p:spTree>
    <p:extLst>
      <p:ext uri="{BB962C8B-B14F-4D97-AF65-F5344CB8AC3E}">
        <p14:creationId xmlns:p14="http://schemas.microsoft.com/office/powerpoint/2010/main" val="194583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28-Oct-2010,</a:t>
            </a:r>
            <a:r>
              <a:rPr lang="en-US" baseline="0" dirty="0"/>
              <a:t> at GTAC, added the animation to demonstrate increasing the number of faults found early, thereby decreasing the number of faults found late, and finally saving money. Lots of it! This animation is fairly complicated … must practice first!!</a:t>
            </a:r>
            <a:endParaRPr lang="en-US" dirty="0"/>
          </a:p>
        </p:txBody>
      </p:sp>
      <p:sp>
        <p:nvSpPr>
          <p:cNvPr id="4" name="Slide Number Placeholder 3"/>
          <p:cNvSpPr>
            <a:spLocks noGrp="1"/>
          </p:cNvSpPr>
          <p:nvPr>
            <p:ph type="sldNum" sz="quarter" idx="10"/>
          </p:nvPr>
        </p:nvSpPr>
        <p:spPr/>
        <p:txBody>
          <a:bodyPr/>
          <a:lstStyle/>
          <a:p>
            <a:pPr>
              <a:defRPr/>
            </a:pPr>
            <a:fld id="{F6FB9554-397F-48F2-9E50-3D9FEE38E095}" type="slidenum">
              <a:rPr lang="zh-CN" altLang="en-US" smtClean="0"/>
              <a:pPr>
                <a:defRPr/>
              </a:pPr>
              <a:t>31</a:t>
            </a:fld>
            <a:endParaRPr lang="en-US" altLang="zh-CN"/>
          </a:p>
        </p:txBody>
      </p:sp>
    </p:spTree>
    <p:extLst>
      <p:ext uri="{BB962C8B-B14F-4D97-AF65-F5344CB8AC3E}">
        <p14:creationId xmlns:p14="http://schemas.microsoft.com/office/powerpoint/2010/main" val="1444168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4F7B323A-C264-4927-B995-9F9E50231A96}" type="slidenum">
              <a:rPr lang="en-US" sz="1100" b="0" smtClean="0">
                <a:solidFill>
                  <a:schemeClr val="tx1"/>
                </a:solidFill>
              </a:rPr>
              <a:pPr/>
              <a:t>41</a:t>
            </a:fld>
            <a:endParaRPr lang="en-US" sz="1100" b="0" dirty="0">
              <a:solidFill>
                <a:schemeClr val="tx1"/>
              </a:solidFill>
            </a:endParaRPr>
          </a:p>
        </p:txBody>
      </p:sp>
    </p:spTree>
    <p:extLst>
      <p:ext uri="{BB962C8B-B14F-4D97-AF65-F5344CB8AC3E}">
        <p14:creationId xmlns:p14="http://schemas.microsoft.com/office/powerpoint/2010/main" val="31925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46">
              <a:defRPr sz="2000" b="1">
                <a:solidFill>
                  <a:srgbClr val="FAFD00"/>
                </a:solidFill>
                <a:latin typeface="Times New Roman" pitchFamily="18" charset="0"/>
              </a:defRPr>
            </a:lvl1pPr>
            <a:lvl2pPr marL="742842" indent="-285708" defTabSz="966646">
              <a:defRPr sz="2000" b="1">
                <a:solidFill>
                  <a:srgbClr val="FAFD00"/>
                </a:solidFill>
                <a:latin typeface="Times New Roman" pitchFamily="18" charset="0"/>
              </a:defRPr>
            </a:lvl2pPr>
            <a:lvl3pPr marL="1142833" indent="-228567" defTabSz="966646">
              <a:defRPr sz="2000" b="1">
                <a:solidFill>
                  <a:srgbClr val="FAFD00"/>
                </a:solidFill>
                <a:latin typeface="Times New Roman" pitchFamily="18" charset="0"/>
              </a:defRPr>
            </a:lvl3pPr>
            <a:lvl4pPr marL="1599966" indent="-228567" defTabSz="966646">
              <a:defRPr sz="2000" b="1">
                <a:solidFill>
                  <a:srgbClr val="FAFD00"/>
                </a:solidFill>
                <a:latin typeface="Times New Roman" pitchFamily="18" charset="0"/>
              </a:defRPr>
            </a:lvl4pPr>
            <a:lvl5pPr marL="2057099" indent="-228567" defTabSz="966646">
              <a:defRPr sz="2000" b="1">
                <a:solidFill>
                  <a:srgbClr val="FAFD00"/>
                </a:solidFill>
                <a:latin typeface="Times New Roman" pitchFamily="18" charset="0"/>
              </a:defRPr>
            </a:lvl5pPr>
            <a:lvl6pPr marL="2514232" indent="-228567" defTabSz="966646" eaLnBrk="0" fontAlgn="base" hangingPunct="0">
              <a:spcBef>
                <a:spcPct val="0"/>
              </a:spcBef>
              <a:spcAft>
                <a:spcPct val="0"/>
              </a:spcAft>
              <a:defRPr sz="2000" b="1">
                <a:solidFill>
                  <a:srgbClr val="FAFD00"/>
                </a:solidFill>
                <a:latin typeface="Times New Roman" pitchFamily="18" charset="0"/>
              </a:defRPr>
            </a:lvl6pPr>
            <a:lvl7pPr marL="2971365" indent="-228567" defTabSz="966646" eaLnBrk="0" fontAlgn="base" hangingPunct="0">
              <a:spcBef>
                <a:spcPct val="0"/>
              </a:spcBef>
              <a:spcAft>
                <a:spcPct val="0"/>
              </a:spcAft>
              <a:defRPr sz="2000" b="1">
                <a:solidFill>
                  <a:srgbClr val="FAFD00"/>
                </a:solidFill>
                <a:latin typeface="Times New Roman" pitchFamily="18" charset="0"/>
              </a:defRPr>
            </a:lvl7pPr>
            <a:lvl8pPr marL="3428497" indent="-228567" defTabSz="966646" eaLnBrk="0" fontAlgn="base" hangingPunct="0">
              <a:spcBef>
                <a:spcPct val="0"/>
              </a:spcBef>
              <a:spcAft>
                <a:spcPct val="0"/>
              </a:spcAft>
              <a:defRPr sz="2000" b="1">
                <a:solidFill>
                  <a:srgbClr val="FAFD00"/>
                </a:solidFill>
                <a:latin typeface="Times New Roman" pitchFamily="18" charset="0"/>
              </a:defRPr>
            </a:lvl8pPr>
            <a:lvl9pPr marL="3885630" indent="-228567" defTabSz="966646" eaLnBrk="0" fontAlgn="base" hangingPunct="0">
              <a:spcBef>
                <a:spcPct val="0"/>
              </a:spcBef>
              <a:spcAft>
                <a:spcPct val="0"/>
              </a:spcAft>
              <a:defRPr sz="2000" b="1">
                <a:solidFill>
                  <a:srgbClr val="FAFD00"/>
                </a:solidFill>
                <a:latin typeface="Times New Roman" pitchFamily="18" charset="0"/>
              </a:defRPr>
            </a:lvl9pPr>
          </a:lstStyle>
          <a:p>
            <a:fld id="{52BD05C9-1463-4D92-8693-C0A510BFADAF}" type="slidenum">
              <a:rPr lang="en-US" sz="1100" b="0" smtClean="0">
                <a:solidFill>
                  <a:schemeClr val="tx1"/>
                </a:solidFill>
              </a:rPr>
              <a:pPr/>
              <a:t>42</a:t>
            </a:fld>
            <a:endParaRPr lang="en-US" sz="1100" b="0" dirty="0">
              <a:solidFill>
                <a:schemeClr val="tx1"/>
              </a:solidFill>
            </a:endParaRPr>
          </a:p>
        </p:txBody>
      </p:sp>
    </p:spTree>
    <p:extLst>
      <p:ext uri="{BB962C8B-B14F-4D97-AF65-F5344CB8AC3E}">
        <p14:creationId xmlns:p14="http://schemas.microsoft.com/office/powerpoint/2010/main" val="200216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failures can be revealed when the observed final program state has overlap with the incorrect final program state.</a:t>
            </a:r>
          </a:p>
          <a:p>
            <a:r>
              <a:rPr lang="en-US" baseline="0" dirty="0"/>
              <a:t>The question is: should testers check the entire program state? How to observe the incorrect program state in a cost-effective manner.</a:t>
            </a:r>
          </a:p>
          <a:p>
            <a:r>
              <a:rPr lang="en-US" baseline="0" dirty="0"/>
              <a:t>Getting the overlap as big as possible and the cost as small as possible.</a:t>
            </a:r>
            <a:endParaRPr lang="en-US" dirty="0"/>
          </a:p>
        </p:txBody>
      </p:sp>
      <p:sp>
        <p:nvSpPr>
          <p:cNvPr id="4" name="Slide Number Placeholder 3"/>
          <p:cNvSpPr>
            <a:spLocks noGrp="1"/>
          </p:cNvSpPr>
          <p:nvPr>
            <p:ph type="sldNum" sz="quarter" idx="10"/>
          </p:nvPr>
        </p:nvSpPr>
        <p:spPr/>
        <p:txBody>
          <a:bodyPr/>
          <a:lstStyle/>
          <a:p>
            <a:fld id="{F34AA23D-2477-604E-A752-CB22A82737C6}" type="slidenum">
              <a:rPr lang="en-US" smtClean="0"/>
              <a:t>43</a:t>
            </a:fld>
            <a:endParaRPr lang="en-US"/>
          </a:p>
        </p:txBody>
      </p:sp>
    </p:spTree>
    <p:extLst>
      <p:ext uri="{BB962C8B-B14F-4D97-AF65-F5344CB8AC3E}">
        <p14:creationId xmlns:p14="http://schemas.microsoft.com/office/powerpoint/2010/main" val="180656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F1741-D744-4A91-BFD6-85BB8D5D290A}" type="slidenum">
              <a:rPr lang="en-US" smtClean="0"/>
              <a:t>10</a:t>
            </a:fld>
            <a:endParaRPr lang="en-US"/>
          </a:p>
        </p:txBody>
      </p:sp>
    </p:spTree>
    <p:extLst>
      <p:ext uri="{BB962C8B-B14F-4D97-AF65-F5344CB8AC3E}">
        <p14:creationId xmlns:p14="http://schemas.microsoft.com/office/powerpoint/2010/main" val="14794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47B8C6A4-7882-4ED1-BF46-611F8E8FBC50}" type="slidenum">
              <a:rPr lang="en-US" sz="1200" b="0">
                <a:solidFill>
                  <a:schemeClr val="tx1"/>
                </a:solidFill>
              </a:rPr>
              <a:pPr/>
              <a:t>17</a:t>
            </a:fld>
            <a:endParaRPr lang="en-US" sz="1200" b="0" dirty="0">
              <a:solidFill>
                <a:schemeClr val="tx1"/>
              </a:solidFill>
            </a:endParaRPr>
          </a:p>
        </p:txBody>
      </p:sp>
    </p:spTree>
    <p:extLst>
      <p:ext uri="{BB962C8B-B14F-4D97-AF65-F5344CB8AC3E}">
        <p14:creationId xmlns:p14="http://schemas.microsoft.com/office/powerpoint/2010/main" val="66779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539FF093-77DE-4EEA-9E48-ED6D7438DC41}" type="slidenum">
              <a:rPr lang="en-US" sz="1200" b="0">
                <a:solidFill>
                  <a:schemeClr val="tx1"/>
                </a:solidFill>
              </a:rPr>
              <a:pPr/>
              <a:t>18</a:t>
            </a:fld>
            <a:endParaRPr lang="en-US" sz="1200" b="0" dirty="0">
              <a:solidFill>
                <a:schemeClr val="tx1"/>
              </a:solidFill>
            </a:endParaRPr>
          </a:p>
        </p:txBody>
      </p:sp>
    </p:spTree>
    <p:extLst>
      <p:ext uri="{BB962C8B-B14F-4D97-AF65-F5344CB8AC3E}">
        <p14:creationId xmlns:p14="http://schemas.microsoft.com/office/powerpoint/2010/main" val="379771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6264078F-FE4B-4656-9E68-9DD4C4A1D576}" type="slidenum">
              <a:rPr lang="en-US" sz="1200" b="0">
                <a:solidFill>
                  <a:schemeClr val="tx1"/>
                </a:solidFill>
              </a:rPr>
              <a:pPr/>
              <a:t>19</a:t>
            </a:fld>
            <a:endParaRPr lang="en-US" sz="1200" b="0" dirty="0">
              <a:solidFill>
                <a:schemeClr val="tx1"/>
              </a:solidFill>
            </a:endParaRPr>
          </a:p>
        </p:txBody>
      </p:sp>
    </p:spTree>
    <p:extLst>
      <p:ext uri="{BB962C8B-B14F-4D97-AF65-F5344CB8AC3E}">
        <p14:creationId xmlns:p14="http://schemas.microsoft.com/office/powerpoint/2010/main" val="222052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5BAE39E-47E4-4CC3-85A8-14F1A9589D19}" type="slidenum">
              <a:rPr lang="en-US" sz="1200" b="0">
                <a:solidFill>
                  <a:schemeClr val="tx1"/>
                </a:solidFill>
              </a:rPr>
              <a:pPr/>
              <a:t>20</a:t>
            </a:fld>
            <a:endParaRPr lang="en-US" sz="1200" b="0" dirty="0">
              <a:solidFill>
                <a:schemeClr val="tx1"/>
              </a:solidFill>
            </a:endParaRPr>
          </a:p>
        </p:txBody>
      </p:sp>
    </p:spTree>
    <p:extLst>
      <p:ext uri="{BB962C8B-B14F-4D97-AF65-F5344CB8AC3E}">
        <p14:creationId xmlns:p14="http://schemas.microsoft.com/office/powerpoint/2010/main" val="425919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11115EC-066B-47F5-A3AE-B4E35BE54408}" type="slidenum">
              <a:rPr lang="en-US" sz="1200" b="0">
                <a:solidFill>
                  <a:schemeClr val="tx1"/>
                </a:solidFill>
              </a:rPr>
              <a:pPr/>
              <a:t>21</a:t>
            </a:fld>
            <a:endParaRPr lang="en-US" sz="1200" b="0" dirty="0">
              <a:solidFill>
                <a:schemeClr val="tx1"/>
              </a:solidFill>
            </a:endParaRPr>
          </a:p>
        </p:txBody>
      </p:sp>
    </p:spTree>
    <p:extLst>
      <p:ext uri="{BB962C8B-B14F-4D97-AF65-F5344CB8AC3E}">
        <p14:creationId xmlns:p14="http://schemas.microsoft.com/office/powerpoint/2010/main" val="131194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C49A233B-3A20-4DCE-838A-11417D8A9314}" type="slidenum">
              <a:rPr lang="en-US" sz="1200" b="0">
                <a:solidFill>
                  <a:schemeClr val="tx1"/>
                </a:solidFill>
              </a:rPr>
              <a:pPr/>
              <a:t>22</a:t>
            </a:fld>
            <a:endParaRPr lang="en-US" sz="1200" b="0" dirty="0">
              <a:solidFill>
                <a:schemeClr val="tx1"/>
              </a:solidFill>
            </a:endParaRPr>
          </a:p>
        </p:txBody>
      </p:sp>
    </p:spTree>
    <p:extLst>
      <p:ext uri="{BB962C8B-B14F-4D97-AF65-F5344CB8AC3E}">
        <p14:creationId xmlns:p14="http://schemas.microsoft.com/office/powerpoint/2010/main" val="227431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1BA4DD20-5A92-49F1-82CF-E5463814DFE1}" type="slidenum">
              <a:rPr lang="en-US" sz="1200" b="0">
                <a:solidFill>
                  <a:schemeClr val="tx1"/>
                </a:solidFill>
              </a:rPr>
              <a:pPr/>
              <a:t>24</a:t>
            </a:fld>
            <a:endParaRPr lang="en-US" sz="1200" b="0" dirty="0">
              <a:solidFill>
                <a:schemeClr val="tx1"/>
              </a:solidFill>
            </a:endParaRPr>
          </a:p>
        </p:txBody>
      </p:sp>
    </p:spTree>
    <p:extLst>
      <p:ext uri="{BB962C8B-B14F-4D97-AF65-F5344CB8AC3E}">
        <p14:creationId xmlns:p14="http://schemas.microsoft.com/office/powerpoint/2010/main" val="1126087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C967E8-EB9C-4C15-A577-07654CA7DCB9}"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1741925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C967E8-EB9C-4C15-A577-07654CA7DCB9}"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669058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967E8-EB9C-4C15-A577-07654CA7DCB9}"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4200038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967E8-EB9C-4C15-A577-07654CA7DCB9}"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1607759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de-alo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8"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9"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Tree>
    <p:extLst>
      <p:ext uri="{BB962C8B-B14F-4D97-AF65-F5344CB8AC3E}">
        <p14:creationId xmlns:p14="http://schemas.microsoft.com/office/powerpoint/2010/main" val="3749318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dealo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8" name="Title 1"/>
          <p:cNvSpPr txBox="1">
            <a:spLocks/>
          </p:cNvSpPr>
          <p:nvPr userDrawn="1"/>
        </p:nvSpPr>
        <p:spPr>
          <a:xfrm>
            <a:off x="1490933" y="750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onsolas" panose="020B0609020204030204" pitchFamily="49" charset="0"/>
              </a:rPr>
              <a:t>Hello, World!  </a:t>
            </a:r>
          </a:p>
        </p:txBody>
      </p:sp>
      <p:sp>
        <p:nvSpPr>
          <p:cNvPr id="9"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0"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3"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4"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5" name="Title 1"/>
          <p:cNvSpPr txBox="1">
            <a:spLocks/>
          </p:cNvSpPr>
          <p:nvPr userDrawn="1"/>
        </p:nvSpPr>
        <p:spPr>
          <a:xfrm>
            <a:off x="687238" y="5443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000" b="0" i="0" u="none" strike="noStrike" kern="1200" cap="none" spc="0" normalizeH="0" baseline="0" noProof="0" dirty="0">
                <a:ln>
                  <a:noFill/>
                </a:ln>
                <a:solidFill>
                  <a:srgbClr val="5B9BD5">
                    <a:lumMod val="75000"/>
                  </a:srgbClr>
                </a:solidFill>
                <a:effectLst/>
                <a:uLnTx/>
                <a:uFillTx/>
                <a:latin typeface="+mj-lt"/>
                <a:ea typeface="+mj-ea"/>
                <a:cs typeface="+mj-cs"/>
              </a:rPr>
              <a:t>Demo</a:t>
            </a:r>
            <a:endParaRPr lang="en-US" dirty="0"/>
          </a:p>
        </p:txBody>
      </p:sp>
      <p:sp>
        <p:nvSpPr>
          <p:cNvPr id="7" name="Title 6"/>
          <p:cNvSpPr>
            <a:spLocks noGrp="1"/>
          </p:cNvSpPr>
          <p:nvPr>
            <p:ph type="title"/>
          </p:nvPr>
        </p:nvSpPr>
        <p:spPr>
          <a:xfrm>
            <a:off x="687238" y="2684527"/>
            <a:ext cx="10515600" cy="1325563"/>
          </a:xfr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US" sz="3600">
                <a:solidFill>
                  <a:schemeClr val="lt1"/>
                </a:solidFill>
                <a:effectLst>
                  <a:outerShdw blurRad="38100" dist="38100" dir="2700000" algn="tl">
                    <a:srgbClr val="000000">
                      <a:alpha val="43137"/>
                    </a:srgbClr>
                  </a:outerShdw>
                </a:effectLst>
                <a:latin typeface="+mn-lt"/>
                <a:ea typeface="+mn-ea"/>
                <a:cs typeface="+mn-cs"/>
              </a:defRPr>
            </a:lvl1pPr>
          </a:lstStyle>
          <a:p>
            <a:pPr marL="0" lvl="0" algn="ctr"/>
            <a:r>
              <a:rPr lang="en-US"/>
              <a:t>Click to edit Master title style</a:t>
            </a:r>
            <a:endParaRPr lang="en-US" dirty="0"/>
          </a:p>
        </p:txBody>
      </p:sp>
    </p:spTree>
    <p:extLst>
      <p:ext uri="{BB962C8B-B14F-4D97-AF65-F5344CB8AC3E}">
        <p14:creationId xmlns:p14="http://schemas.microsoft.com/office/powerpoint/2010/main" val="137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8" name="Title 1"/>
          <p:cNvSpPr txBox="1">
            <a:spLocks/>
          </p:cNvSpPr>
          <p:nvPr userDrawn="1"/>
        </p:nvSpPr>
        <p:spPr>
          <a:xfrm>
            <a:off x="1490933" y="750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onsolas" panose="020B0609020204030204" pitchFamily="49" charset="0"/>
              </a:rPr>
              <a:t>Hello, World!  </a:t>
            </a:r>
          </a:p>
        </p:txBody>
      </p:sp>
      <p:sp>
        <p:nvSpPr>
          <p:cNvPr id="9"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0"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3"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4"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5" name="Title 1"/>
          <p:cNvSpPr txBox="1">
            <a:spLocks/>
          </p:cNvSpPr>
          <p:nvPr userDrawn="1"/>
        </p:nvSpPr>
        <p:spPr>
          <a:xfrm>
            <a:off x="687238" y="5443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000" b="0" i="0" u="none" strike="noStrike" kern="1200" cap="none" spc="0" normalizeH="0" baseline="0" noProof="0" dirty="0">
                <a:ln>
                  <a:noFill/>
                </a:ln>
                <a:solidFill>
                  <a:srgbClr val="5B9BD5">
                    <a:lumMod val="75000"/>
                  </a:srgbClr>
                </a:solidFill>
                <a:effectLst/>
                <a:uLnTx/>
                <a:uFillTx/>
                <a:latin typeface="+mj-lt"/>
                <a:ea typeface="+mj-ea"/>
                <a:cs typeface="+mj-cs"/>
              </a:rPr>
              <a:t>Demo</a:t>
            </a:r>
            <a:endParaRPr lang="en-US" dirty="0"/>
          </a:p>
        </p:txBody>
      </p:sp>
      <p:sp>
        <p:nvSpPr>
          <p:cNvPr id="7" name="Title 6"/>
          <p:cNvSpPr>
            <a:spLocks noGrp="1"/>
          </p:cNvSpPr>
          <p:nvPr>
            <p:ph type="title"/>
          </p:nvPr>
        </p:nvSpPr>
        <p:spPr>
          <a:xfrm>
            <a:off x="687238" y="2684527"/>
            <a:ext cx="10515600" cy="1325563"/>
          </a:xfr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US" sz="3600">
                <a:solidFill>
                  <a:schemeClr val="lt1"/>
                </a:solidFill>
                <a:effectLst>
                  <a:outerShdw blurRad="38100" dist="38100" dir="2700000" algn="tl">
                    <a:srgbClr val="000000">
                      <a:alpha val="43137"/>
                    </a:srgbClr>
                  </a:outerShdw>
                </a:effectLst>
                <a:latin typeface="+mn-lt"/>
                <a:ea typeface="+mn-ea"/>
                <a:cs typeface="+mn-cs"/>
              </a:defRPr>
            </a:lvl1pPr>
          </a:lstStyle>
          <a:p>
            <a:pPr marL="0" lvl="0" algn="ctr"/>
            <a:r>
              <a:rPr lang="en-US"/>
              <a:t>Click to edit Master title style</a:t>
            </a:r>
            <a:endParaRPr lang="en-US" dirty="0"/>
          </a:p>
        </p:txBody>
      </p:sp>
    </p:spTree>
    <p:extLst>
      <p:ext uri="{BB962C8B-B14F-4D97-AF65-F5344CB8AC3E}">
        <p14:creationId xmlns:p14="http://schemas.microsoft.com/office/powerpoint/2010/main" val="1076285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8" name="Title 1"/>
          <p:cNvSpPr txBox="1">
            <a:spLocks/>
          </p:cNvSpPr>
          <p:nvPr userDrawn="1"/>
        </p:nvSpPr>
        <p:spPr>
          <a:xfrm>
            <a:off x="1490933" y="750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onsolas" panose="020B0609020204030204" pitchFamily="49" charset="0"/>
              </a:rPr>
              <a:t>Hello, World!  </a:t>
            </a:r>
          </a:p>
        </p:txBody>
      </p:sp>
      <p:sp>
        <p:nvSpPr>
          <p:cNvPr id="9"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0"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1" name="Rectangle 10"/>
          <p:cNvSpPr/>
          <p:nvPr userDrawn="1"/>
        </p:nvSpPr>
        <p:spPr>
          <a:xfrm>
            <a:off x="756249" y="3300966"/>
            <a:ext cx="10446589" cy="1061049"/>
          </a:xfrm>
          <a:prstGeom prst="rect">
            <a:avLst/>
          </a:prstGeo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2" name="Title 1"/>
          <p:cNvSpPr txBox="1">
            <a:spLocks/>
          </p:cNvSpPr>
          <p:nvPr userDrawn="1"/>
        </p:nvSpPr>
        <p:spPr>
          <a:xfrm>
            <a:off x="838200" y="3168710"/>
            <a:ext cx="10515600" cy="1325563"/>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lang="en-US" sz="4400" b="1" kern="1200" dirty="0">
                <a:solidFill>
                  <a:schemeClr val="bg1"/>
                </a:solidFill>
                <a:effectLst>
                  <a:outerShdw blurRad="38100" dist="38100" dir="2700000" algn="tl">
                    <a:srgbClr val="000000">
                      <a:alpha val="43137"/>
                    </a:srgbClr>
                  </a:outerShdw>
                </a:effectLst>
                <a:latin typeface="Consolas" panose="020B0609020204030204" pitchFamily="49" charset="0"/>
                <a:ea typeface="+mj-ea"/>
                <a:cs typeface="+mj-cs"/>
              </a:defRPr>
            </a:lvl1pPr>
          </a:lstStyle>
          <a:p>
            <a:r>
              <a:rPr lang="en-US" dirty="0"/>
              <a:t>Click to edit Master title style</a:t>
            </a:r>
          </a:p>
        </p:txBody>
      </p:sp>
      <p:sp>
        <p:nvSpPr>
          <p:cNvPr id="13" name="Date Placeholder 2"/>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967E8-EB9C-4C15-A577-07654CA7DCB9}" type="datetimeFigureOut">
              <a:rPr lang="en-US" smtClean="0"/>
              <a:pPr/>
              <a:t>1/7/2020</a:t>
            </a:fld>
            <a:endParaRPr lang="en-US"/>
          </a:p>
        </p:txBody>
      </p:sp>
      <p:sp>
        <p:nvSpPr>
          <p:cNvPr id="14" name="Slide Number Placeholder 4"/>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7153D-D009-4E22-8FBE-1C467099BA94}" type="slidenum">
              <a:rPr lang="en-US" smtClean="0"/>
              <a:pPr/>
              <a:t>‹#›</a:t>
            </a:fld>
            <a:endParaRPr lang="en-US"/>
          </a:p>
        </p:txBody>
      </p:sp>
      <p:sp>
        <p:nvSpPr>
          <p:cNvPr id="15" name="Title 1"/>
          <p:cNvSpPr txBox="1">
            <a:spLocks/>
          </p:cNvSpPr>
          <p:nvPr userDrawn="1"/>
        </p:nvSpPr>
        <p:spPr>
          <a:xfrm>
            <a:off x="687238" y="5443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000" b="0" i="0" u="none" strike="noStrike" kern="1200" cap="none" spc="0" normalizeH="0" baseline="0" noProof="0" dirty="0">
                <a:ln>
                  <a:noFill/>
                </a:ln>
                <a:solidFill>
                  <a:srgbClr val="5B9BD5">
                    <a:lumMod val="75000"/>
                  </a:srgbClr>
                </a:solidFill>
                <a:effectLst/>
                <a:uLnTx/>
                <a:uFillTx/>
                <a:latin typeface="+mj-lt"/>
                <a:ea typeface="+mj-ea"/>
                <a:cs typeface="+mj-cs"/>
              </a:rPr>
              <a:t>Demo</a:t>
            </a:r>
            <a:endParaRPr lang="en-US" dirty="0"/>
          </a:p>
        </p:txBody>
      </p:sp>
    </p:spTree>
    <p:extLst>
      <p:ext uri="{BB962C8B-B14F-4D97-AF65-F5344CB8AC3E}">
        <p14:creationId xmlns:p14="http://schemas.microsoft.com/office/powerpoint/2010/main" val="3089413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Ride-along">
    <p:spTree>
      <p:nvGrpSpPr>
        <p:cNvPr id="1" name=""/>
        <p:cNvGrpSpPr/>
        <p:nvPr/>
      </p:nvGrpSpPr>
      <p:grpSpPr>
        <a:xfrm>
          <a:off x="0" y="0"/>
          <a:ext cx="0" cy="0"/>
          <a:chOff x="0" y="0"/>
          <a:chExt cx="0" cy="0"/>
        </a:xfrm>
      </p:grpSpPr>
      <p:sp>
        <p:nvSpPr>
          <p:cNvPr id="7" name="Rectangle 6"/>
          <p:cNvSpPr/>
          <p:nvPr userDrawn="1"/>
        </p:nvSpPr>
        <p:spPr>
          <a:xfrm>
            <a:off x="756249" y="3300966"/>
            <a:ext cx="10446589" cy="106104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2" name="Title 1"/>
          <p:cNvSpPr>
            <a:spLocks noGrp="1"/>
          </p:cNvSpPr>
          <p:nvPr>
            <p:ph type="title"/>
          </p:nvPr>
        </p:nvSpPr>
        <p:spPr>
          <a:xfrm>
            <a:off x="838200" y="3168710"/>
            <a:ext cx="10515600" cy="1325563"/>
          </a:xfrm>
        </p:spPr>
        <p:txBody>
          <a:bodyPr>
            <a:normAutofit/>
          </a:bodyPr>
          <a:lstStyle>
            <a:lvl1pPr marL="0" algn="l" defTabSz="914400" rtl="0" eaLnBrk="1" latinLnBrk="0" hangingPunct="1">
              <a:lnSpc>
                <a:spcPct val="90000"/>
              </a:lnSpc>
              <a:spcBef>
                <a:spcPct val="0"/>
              </a:spcBef>
              <a:buNone/>
              <a:defRPr lang="en-US" sz="4400" kern="1200" dirty="0">
                <a:solidFill>
                  <a:schemeClr val="bg1"/>
                </a:solidFill>
                <a:effectLst>
                  <a:outerShdw blurRad="38100" dist="38100" dir="2700000" algn="tl">
                    <a:srgbClr val="000000">
                      <a:alpha val="43137"/>
                    </a:srgbClr>
                  </a:outerShdw>
                </a:effectLst>
                <a:latin typeface="Consolas" panose="020B0609020204030204" pitchFamily="49" charset="0"/>
                <a:ea typeface="+mj-ea"/>
                <a:cs typeface="+mj-cs"/>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6" name="TextBox 5"/>
          <p:cNvSpPr txBox="1"/>
          <p:nvPr userDrawn="1"/>
        </p:nvSpPr>
        <p:spPr>
          <a:xfrm>
            <a:off x="756249" y="4626529"/>
            <a:ext cx="5377132" cy="646331"/>
          </a:xfrm>
          <a:prstGeom prst="rect">
            <a:avLst/>
          </a:prstGeom>
          <a:noFill/>
        </p:spPr>
        <p:txBody>
          <a:bodyPr wrap="square" rtlCol="0">
            <a:spAutoFit/>
            <a:scene3d>
              <a:camera prst="orthographicFront"/>
              <a:lightRig rig="threePt" dir="t"/>
            </a:scene3d>
            <a:sp3d extrusionH="57150">
              <a:bevelT w="38100" h="38100" prst="relaxedInset"/>
            </a:sp3d>
          </a:bodyPr>
          <a:lstStyle/>
          <a:p>
            <a:r>
              <a:rPr lang="en-US" sz="3600" b="1" i="1" cap="none" spc="0" dirty="0">
                <a:ln w="0"/>
                <a:solidFill>
                  <a:srgbClr val="0070C0"/>
                </a:solidFill>
                <a:effectLst/>
              </a:rPr>
              <a:t>A PROG 110 Ride-along</a:t>
            </a:r>
            <a:endParaRPr lang="en-US" sz="3600" b="1" i="1" cap="none" spc="0" dirty="0">
              <a:ln w="0"/>
              <a:solidFill>
                <a:srgbClr val="0070C0"/>
              </a:solidFill>
              <a:effectLst>
                <a:reflection blurRad="6350" stA="53000" endA="300" endPos="35500" dir="5400000" sy="-90000" algn="bl" rotWithShape="0"/>
              </a:effectLst>
            </a:endParaRPr>
          </a:p>
        </p:txBody>
      </p:sp>
      <p:sp>
        <p:nvSpPr>
          <p:cNvPr id="8" name="Title 1"/>
          <p:cNvSpPr txBox="1">
            <a:spLocks/>
          </p:cNvSpPr>
          <p:nvPr userDrawn="1"/>
        </p:nvSpPr>
        <p:spPr>
          <a:xfrm>
            <a:off x="1490933" y="750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onsolas" panose="020B0609020204030204" pitchFamily="49" charset="0"/>
              </a:rPr>
              <a:t>Hello, World!  </a:t>
            </a:r>
          </a:p>
        </p:txBody>
      </p:sp>
    </p:spTree>
    <p:extLst>
      <p:ext uri="{BB962C8B-B14F-4D97-AF65-F5344CB8AC3E}">
        <p14:creationId xmlns:p14="http://schemas.microsoft.com/office/powerpoint/2010/main" val="3985027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ssignmen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790815"/>
          </a:xfr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100000" t="100000"/>
            </a:path>
            <a:tileRect r="-100000" b="-100000"/>
          </a:gradFill>
          <a:effectLst>
            <a:outerShdw blurRad="50800" dist="38100" dir="2700000" algn="tl" rotWithShape="0">
              <a:prstClr val="black">
                <a:alpha val="40000"/>
              </a:prstClr>
            </a:outerShdw>
          </a:effectLst>
        </p:spPr>
        <p:txBody>
          <a:bodyPr vert="horz" lIns="91440" tIns="45720" rIns="91440" bIns="45720" rtlCol="0" anchor="ctr">
            <a:normAutofit/>
          </a:bodyPr>
          <a:lstStyle>
            <a:lvl1pPr>
              <a:defRPr lang="en-US" sz="4400" baseline="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marL="0" lvl="0"/>
            <a:r>
              <a:rPr lang="en-US" dirty="0"/>
              <a:t>On your own…</a:t>
            </a:r>
          </a:p>
        </p:txBody>
      </p:sp>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
        <p:nvSpPr>
          <p:cNvPr id="9" name="Content Placeholder 8"/>
          <p:cNvSpPr>
            <a:spLocks noGrp="1"/>
          </p:cNvSpPr>
          <p:nvPr>
            <p:ph sz="quarter" idx="13"/>
          </p:nvPr>
        </p:nvSpPr>
        <p:spPr>
          <a:xfrm>
            <a:off x="838200" y="1908972"/>
            <a:ext cx="10515600" cy="466573"/>
          </a:xfrm>
        </p:spPr>
        <p:txBody>
          <a:bodyPr/>
          <a:lstStyle>
            <a:lvl1pPr marL="0" indent="0">
              <a:buNone/>
              <a:defRPr/>
            </a:lvl1pPr>
          </a:lstStyle>
          <a:p>
            <a:pPr lvl="0"/>
            <a:r>
              <a:rPr lang="en-US"/>
              <a:t>Edit Master text styles</a:t>
            </a:r>
          </a:p>
          <a:p>
            <a:pPr lvl="1"/>
            <a:r>
              <a:rPr lang="en-US"/>
              <a:t>Second level</a:t>
            </a:r>
          </a:p>
        </p:txBody>
      </p:sp>
      <p:sp>
        <p:nvSpPr>
          <p:cNvPr id="8" name="Content Placeholder 8"/>
          <p:cNvSpPr>
            <a:spLocks noGrp="1"/>
          </p:cNvSpPr>
          <p:nvPr>
            <p:ph sz="quarter" idx="14"/>
          </p:nvPr>
        </p:nvSpPr>
        <p:spPr>
          <a:xfrm>
            <a:off x="838200" y="2630309"/>
            <a:ext cx="10515600" cy="182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38200" y="1244278"/>
            <a:ext cx="567906" cy="369332"/>
          </a:xfrm>
          <a:prstGeom prst="rect">
            <a:avLst/>
          </a:prstGeom>
          <a:noFill/>
        </p:spPr>
        <p:txBody>
          <a:bodyPr wrap="square" rtlCol="0">
            <a:spAutoFit/>
          </a:bodyPr>
          <a:lstStyle/>
          <a:p>
            <a:r>
              <a:rPr lang="en-US" b="1" i="1" dirty="0"/>
              <a:t>10</a:t>
            </a:r>
          </a:p>
        </p:txBody>
      </p:sp>
      <p:sp>
        <p:nvSpPr>
          <p:cNvPr id="10" name="TextBox 9"/>
          <p:cNvSpPr txBox="1"/>
          <p:nvPr userDrawn="1"/>
        </p:nvSpPr>
        <p:spPr>
          <a:xfrm>
            <a:off x="1145878" y="1244278"/>
            <a:ext cx="1062486" cy="369332"/>
          </a:xfrm>
          <a:prstGeom prst="rect">
            <a:avLst/>
          </a:prstGeom>
          <a:noFill/>
        </p:spPr>
        <p:txBody>
          <a:bodyPr wrap="square" rtlCol="0">
            <a:spAutoFit/>
          </a:bodyPr>
          <a:lstStyle/>
          <a:p>
            <a:r>
              <a:rPr lang="en-US" b="1" i="1" dirty="0"/>
              <a:t>Points</a:t>
            </a:r>
          </a:p>
        </p:txBody>
      </p:sp>
    </p:spTree>
    <p:extLst>
      <p:ext uri="{BB962C8B-B14F-4D97-AF65-F5344CB8AC3E}">
        <p14:creationId xmlns:p14="http://schemas.microsoft.com/office/powerpoint/2010/main" val="277050326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solidFill>
                  <a:schemeClr val="accent5">
                    <a:lumMod val="75000"/>
                  </a:schemeClr>
                </a:solidFill>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967E8-EB9C-4C15-A577-07654CA7DCB9}"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3155400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signm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0815"/>
          </a:xfrm>
          <a:noFill/>
          <a:effectLst/>
        </p:spPr>
        <p:txBody>
          <a:bodyPr vert="horz" lIns="91440" tIns="45720" rIns="91440" bIns="45720" rtlCol="0" anchor="ctr">
            <a:normAutofit/>
          </a:bodyPr>
          <a:lstStyle>
            <a:lvl1pPr>
              <a:defRPr lang="en-US" dirty="0">
                <a:effectLst/>
              </a:defRPr>
            </a:lvl1pPr>
          </a:lstStyle>
          <a:p>
            <a:pPr marL="0" lvl="0"/>
            <a:r>
              <a:rPr lang="en-US"/>
              <a:t>Click to edit Master title style</a:t>
            </a:r>
            <a:endParaRPr lang="en-US" dirty="0"/>
          </a:p>
        </p:txBody>
      </p:sp>
      <p:sp>
        <p:nvSpPr>
          <p:cNvPr id="3" name="Date Placeholder 2"/>
          <p:cNvSpPr>
            <a:spLocks noGrp="1"/>
          </p:cNvSpPr>
          <p:nvPr>
            <p:ph type="dt" sz="half" idx="10"/>
          </p:nvPr>
        </p:nvSpPr>
        <p:spPr/>
        <p:txBody>
          <a:bodyPr/>
          <a:lstStyle>
            <a:lvl1pPr>
              <a:defRPr lang="en-US" smtClean="0"/>
            </a:lvl1pPr>
          </a:lstStyle>
          <a:p>
            <a:fld id="{0AC967E8-EB9C-4C15-A577-07654CA7DCB9}" type="datetimeFigureOut">
              <a:rPr lang="en-US" smtClean="0"/>
              <a:pPr/>
              <a:t>1/7/2020</a:t>
            </a:fld>
            <a:endParaRPr lang="en-US"/>
          </a:p>
        </p:txBody>
      </p:sp>
      <p:sp>
        <p:nvSpPr>
          <p:cNvPr id="4" name="Footer Placeholder 3"/>
          <p:cNvSpPr>
            <a:spLocks noGrp="1"/>
          </p:cNvSpPr>
          <p:nvPr>
            <p:ph type="ftr" sz="quarter" idx="11"/>
          </p:nvPr>
        </p:nvSpPr>
        <p:spPr/>
        <p:txBody>
          <a:bodyPr/>
          <a:lstStyle>
            <a:lvl1pPr>
              <a:defRPr lang="en-US"/>
            </a:lvl1pPr>
          </a:lstStyle>
          <a:p>
            <a:endParaRPr lang="en-US"/>
          </a:p>
        </p:txBody>
      </p:sp>
      <p:sp>
        <p:nvSpPr>
          <p:cNvPr id="5" name="Slide Number Placeholder 4"/>
          <p:cNvSpPr>
            <a:spLocks noGrp="1"/>
          </p:cNvSpPr>
          <p:nvPr>
            <p:ph type="sldNum" sz="quarter" idx="12"/>
          </p:nvPr>
        </p:nvSpPr>
        <p:spPr/>
        <p:txBody>
          <a:bodyPr/>
          <a:lstStyle>
            <a:lvl1pPr>
              <a:defRPr lang="en-US" smtClean="0"/>
            </a:lvl1pPr>
          </a:lstStyle>
          <a:p>
            <a:fld id="{8287153D-D009-4E22-8FBE-1C467099BA94}" type="slidenum">
              <a:rPr lang="en-US" smtClean="0"/>
              <a:pPr/>
              <a:t>‹#›</a:t>
            </a:fld>
            <a:endParaRPr lang="en-US"/>
          </a:p>
        </p:txBody>
      </p:sp>
      <p:sp>
        <p:nvSpPr>
          <p:cNvPr id="9" name="Content Placeholder 8"/>
          <p:cNvSpPr>
            <a:spLocks noGrp="1"/>
          </p:cNvSpPr>
          <p:nvPr>
            <p:ph sz="quarter" idx="13"/>
          </p:nvPr>
        </p:nvSpPr>
        <p:spPr>
          <a:xfrm>
            <a:off x="838200" y="1908972"/>
            <a:ext cx="10515600" cy="466573"/>
          </a:xfrm>
        </p:spPr>
        <p:txBody>
          <a:bodyPr/>
          <a:lstStyle>
            <a:lvl1pPr marL="0" indent="0">
              <a:buNone/>
              <a:defRPr lang="en-US" dirty="0" smtClean="0"/>
            </a:lvl1pPr>
            <a:lvl2pPr>
              <a:defRPr lang="en-US" smtClean="0"/>
            </a:lvl2pPr>
          </a:lstStyle>
          <a:p>
            <a:pPr lvl="0"/>
            <a:r>
              <a:rPr lang="en-US"/>
              <a:t>Edit Master text styles</a:t>
            </a:r>
          </a:p>
        </p:txBody>
      </p:sp>
      <p:sp>
        <p:nvSpPr>
          <p:cNvPr id="8" name="Content Placeholder 8"/>
          <p:cNvSpPr>
            <a:spLocks noGrp="1"/>
          </p:cNvSpPr>
          <p:nvPr>
            <p:ph sz="quarter" idx="14"/>
          </p:nvPr>
        </p:nvSpPr>
        <p:spPr>
          <a:xfrm>
            <a:off x="838200" y="2630309"/>
            <a:ext cx="10515600" cy="1820922"/>
          </a:xfrm>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hasCustomPrompt="1"/>
          </p:nvPr>
        </p:nvSpPr>
        <p:spPr>
          <a:xfrm>
            <a:off x="838199" y="1268413"/>
            <a:ext cx="10515601" cy="318847"/>
          </a:xfrm>
          <a:solidFill>
            <a:schemeClr val="tx1"/>
          </a:solidFill>
        </p:spPr>
        <p:txBody>
          <a:bodyPr>
            <a:normAutofit/>
          </a:bodyPr>
          <a:lstStyle>
            <a:lvl1pPr marL="0" indent="0">
              <a:buNone/>
              <a:defRPr sz="1800">
                <a:solidFill>
                  <a:schemeClr val="bg1"/>
                </a:solidFill>
              </a:defRPr>
            </a:lvl1pPr>
          </a:lstStyle>
          <a:p>
            <a:pPr lvl="0"/>
            <a:r>
              <a:rPr lang="en-US" dirty="0"/>
              <a:t>10 Points</a:t>
            </a:r>
          </a:p>
        </p:txBody>
      </p:sp>
    </p:spTree>
    <p:extLst>
      <p:ext uri="{BB962C8B-B14F-4D97-AF65-F5344CB8AC3E}">
        <p14:creationId xmlns:p14="http://schemas.microsoft.com/office/powerpoint/2010/main" val="153582672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C967E8-EB9C-4C15-A577-07654CA7DCB9}"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244237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0">
                <a:latin typeface="+mj-lt"/>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C967E8-EB9C-4C15-A577-07654CA7DCB9}"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394911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C967E8-EB9C-4C15-A577-07654CA7DCB9}" type="datetimeFigureOut">
              <a:rPr lang="en-US" smtClean="0"/>
              <a:t>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328342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C967E8-EB9C-4C15-A577-07654CA7DCB9}"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226201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967E8-EB9C-4C15-A577-07654CA7DCB9}" type="datetimeFigureOut">
              <a:rPr lang="en-US" smtClean="0"/>
              <a:t>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219570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C967E8-EB9C-4C15-A577-07654CA7DCB9}"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7153D-D009-4E22-8FBE-1C467099BA94}" type="slidenum">
              <a:rPr lang="en-US" smtClean="0"/>
              <a:t>‹#›</a:t>
            </a:fld>
            <a:endParaRPr lang="en-US"/>
          </a:p>
        </p:txBody>
      </p:sp>
    </p:spTree>
    <p:extLst>
      <p:ext uri="{BB962C8B-B14F-4D97-AF65-F5344CB8AC3E}">
        <p14:creationId xmlns:p14="http://schemas.microsoft.com/office/powerpoint/2010/main" val="409672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967E8-EB9C-4C15-A577-07654CA7DCB9}" type="datetimeFigureOut">
              <a:rPr lang="en-US" smtClean="0"/>
              <a:t>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7153D-D009-4E22-8FBE-1C467099BA94}" type="slidenum">
              <a:rPr lang="en-US" smtClean="0"/>
              <a:t>‹#›</a:t>
            </a:fld>
            <a:endParaRPr lang="en-US"/>
          </a:p>
        </p:txBody>
      </p:sp>
    </p:spTree>
    <p:extLst>
      <p:ext uri="{BB962C8B-B14F-4D97-AF65-F5344CB8AC3E}">
        <p14:creationId xmlns:p14="http://schemas.microsoft.com/office/powerpoint/2010/main" val="591881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0" r:id="rId16"/>
    <p:sldLayoutId id="2147483665" r:id="rId17"/>
    <p:sldLayoutId id="2147483666" r:id="rId18"/>
  </p:sldLayoutIdLst>
  <p:txStyles>
    <p:titleStyle>
      <a:lvl1pPr algn="l" defTabSz="914400" rtl="0" eaLnBrk="1" latinLnBrk="0" hangingPunct="1">
        <a:lnSpc>
          <a:spcPct val="90000"/>
        </a:lnSpc>
        <a:spcBef>
          <a:spcPct val="0"/>
        </a:spcBef>
        <a:buNone/>
        <a:defRPr sz="4000" b="0" kern="1200">
          <a:solidFill>
            <a:schemeClr val="accent5">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wmf"/><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11.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emf"/><Relationship Id="rId5" Type="http://schemas.openxmlformats.org/officeDocument/2006/relationships/image" Target="../media/image4.jpeg"/><Relationship Id="rId15" Type="http://schemas.openxmlformats.org/officeDocument/2006/relationships/image" Target="../media/image14.wmf"/><Relationship Id="rId10" Type="http://schemas.openxmlformats.org/officeDocument/2006/relationships/image" Target="../media/image9.emf"/><Relationship Id="rId4" Type="http://schemas.openxmlformats.org/officeDocument/2006/relationships/image" Target="../media/image3.png"/><Relationship Id="rId9" Type="http://schemas.openxmlformats.org/officeDocument/2006/relationships/image" Target="../media/image8.emf"/><Relationship Id="rId14" Type="http://schemas.openxmlformats.org/officeDocument/2006/relationships/image" Target="../media/image13.wmf"/></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hyperlink" Target="GTAC%202011:%20Opening%20Keynote%20Address%20-%20Test%20is%20Dea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istqb.org/downloads/send/51-ctfl2018/208-ctfl-2018-syllabu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imageslive.co.uk/free_stock_image/mohawkjpg" TargetMode="External"/><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20751" y="553916"/>
            <a:ext cx="10950498" cy="2870200"/>
          </a:xfrm>
        </p:spPr>
        <p:txBody>
          <a:bodyPr>
            <a:normAutofit/>
          </a:bodyPr>
          <a:lstStyle/>
          <a:p>
            <a:r>
              <a:rPr lang="en-US" dirty="0"/>
              <a:t>The Rationale for Testing</a:t>
            </a:r>
          </a:p>
        </p:txBody>
      </p:sp>
      <p:sp>
        <p:nvSpPr>
          <p:cNvPr id="3" name="Subtitle 2">
            <a:extLst>
              <a:ext uri="{FF2B5EF4-FFF2-40B4-BE49-F238E27FC236}">
                <a16:creationId xmlns:a16="http://schemas.microsoft.com/office/drawing/2014/main" id="{ED6EDF0A-D206-4A2B-814A-CA9D599D9A62}"/>
              </a:ext>
            </a:extLst>
          </p:cNvPr>
          <p:cNvSpPr>
            <a:spLocks noGrp="1"/>
          </p:cNvSpPr>
          <p:nvPr>
            <p:ph type="subTitle" idx="1"/>
          </p:nvPr>
        </p:nvSpPr>
        <p:spPr>
          <a:xfrm>
            <a:off x="1717431" y="4648322"/>
            <a:ext cx="9144000" cy="1655762"/>
          </a:xfrm>
        </p:spPr>
        <p:txBody>
          <a:bodyPr/>
          <a:lstStyle/>
          <a:p>
            <a:r>
              <a:rPr lang="en-US" dirty="0"/>
              <a:t>Why do we test?  What are the underlying principles of testing?</a:t>
            </a:r>
          </a:p>
        </p:txBody>
      </p:sp>
    </p:spTree>
    <p:extLst>
      <p:ext uri="{BB962C8B-B14F-4D97-AF65-F5344CB8AC3E}">
        <p14:creationId xmlns:p14="http://schemas.microsoft.com/office/powerpoint/2010/main" val="373654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8891-35C7-4E7F-96C9-8431B7176048}"/>
              </a:ext>
            </a:extLst>
          </p:cNvPr>
          <p:cNvSpPr>
            <a:spLocks noGrp="1"/>
          </p:cNvSpPr>
          <p:nvPr>
            <p:ph type="title"/>
          </p:nvPr>
        </p:nvSpPr>
        <p:spPr/>
        <p:txBody>
          <a:bodyPr/>
          <a:lstStyle/>
          <a:p>
            <a:r>
              <a:rPr lang="en-US" dirty="0"/>
              <a:t>Can you think of others?</a:t>
            </a:r>
          </a:p>
        </p:txBody>
      </p:sp>
      <p:sp>
        <p:nvSpPr>
          <p:cNvPr id="3" name="Content Placeholder 2">
            <a:extLst>
              <a:ext uri="{FF2B5EF4-FFF2-40B4-BE49-F238E27FC236}">
                <a16:creationId xmlns:a16="http://schemas.microsoft.com/office/drawing/2014/main" id="{75BC358A-3945-4C65-869D-467E04D42EE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980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Software Failures: Pervasive and Costly</a:t>
            </a:r>
          </a:p>
        </p:txBody>
      </p:sp>
      <p:sp>
        <p:nvSpPr>
          <p:cNvPr id="4" name="Content Placeholder 3">
            <a:extLst>
              <a:ext uri="{FF2B5EF4-FFF2-40B4-BE49-F238E27FC236}">
                <a16:creationId xmlns:a16="http://schemas.microsoft.com/office/drawing/2014/main" id="{C9F6A993-E58C-467D-BF8E-D21F6A348ADB}"/>
              </a:ext>
            </a:extLst>
          </p:cNvPr>
          <p:cNvSpPr>
            <a:spLocks noGrp="1"/>
          </p:cNvSpPr>
          <p:nvPr>
            <p:ph idx="1"/>
          </p:nvPr>
        </p:nvSpPr>
        <p:spPr>
          <a:xfrm>
            <a:off x="838200" y="1484864"/>
            <a:ext cx="10515600" cy="4351338"/>
          </a:xfrm>
        </p:spPr>
        <p:txBody>
          <a:bodyPr>
            <a:normAutofit/>
          </a:bodyPr>
          <a:lstStyle/>
          <a:p>
            <a:pPr>
              <a:lnSpc>
                <a:spcPct val="83000"/>
              </a:lnSpc>
              <a:spcBef>
                <a:spcPct val="30000"/>
              </a:spcBef>
              <a:buSzPct val="75000"/>
              <a:defRPr/>
            </a:pPr>
            <a:r>
              <a:rPr lang="en-US" kern="0" dirty="0"/>
              <a:t>NIST report, “The </a:t>
            </a:r>
            <a:r>
              <a:rPr lang="en-US" kern="0" dirty="0">
                <a:solidFill>
                  <a:schemeClr val="accent1"/>
                </a:solidFill>
              </a:rPr>
              <a:t>Economic Impacts </a:t>
            </a:r>
            <a:r>
              <a:rPr lang="en-US" kern="0" dirty="0"/>
              <a:t>of Inadequate Infrastructure for Software Testing” (2002)</a:t>
            </a:r>
          </a:p>
          <a:p>
            <a:pPr lvl="1">
              <a:lnSpc>
                <a:spcPct val="83000"/>
              </a:lnSpc>
              <a:spcBef>
                <a:spcPct val="30000"/>
              </a:spcBef>
              <a:buSzPct val="100000"/>
              <a:buFontTx/>
              <a:buChar char="–"/>
              <a:defRPr/>
            </a:pPr>
            <a:r>
              <a:rPr lang="en-US" kern="0" dirty="0"/>
              <a:t>Inadequate software testing costs the US alone between $22 and $59 billion annually</a:t>
            </a:r>
          </a:p>
          <a:p>
            <a:pPr lvl="1">
              <a:lnSpc>
                <a:spcPct val="83000"/>
              </a:lnSpc>
              <a:spcBef>
                <a:spcPct val="30000"/>
              </a:spcBef>
              <a:buSzPct val="100000"/>
              <a:buFontTx/>
              <a:buChar char="–"/>
              <a:defRPr/>
            </a:pPr>
            <a:r>
              <a:rPr lang="en-US" kern="0" dirty="0"/>
              <a:t>Better approaches could cut this amount in half</a:t>
            </a:r>
            <a:endParaRPr lang="en-US" sz="3200" kern="0" dirty="0">
              <a:solidFill>
                <a:schemeClr val="tx2"/>
              </a:solidFill>
            </a:endParaRPr>
          </a:p>
          <a:p>
            <a:pPr>
              <a:spcBef>
                <a:spcPct val="30000"/>
              </a:spcBef>
              <a:buSzPct val="75000"/>
              <a:defRPr/>
            </a:pPr>
            <a:r>
              <a:rPr lang="en-US" kern="0" dirty="0">
                <a:solidFill>
                  <a:schemeClr val="accent1"/>
                </a:solidFill>
              </a:rPr>
              <a:t>Huge losses </a:t>
            </a:r>
            <a:r>
              <a:rPr lang="en-US" kern="0" dirty="0"/>
              <a:t>due to web application failures</a:t>
            </a:r>
            <a:endParaRPr lang="en-US" sz="1400" kern="0" baseline="80000" dirty="0"/>
          </a:p>
          <a:p>
            <a:pPr lvl="1">
              <a:spcBef>
                <a:spcPct val="30000"/>
              </a:spcBef>
              <a:buSzPct val="100000"/>
              <a:buFontTx/>
              <a:buChar char="–"/>
              <a:defRPr/>
            </a:pPr>
            <a:r>
              <a:rPr lang="en-US" kern="0" dirty="0">
                <a:solidFill>
                  <a:schemeClr val="tx2"/>
                </a:solidFill>
              </a:rPr>
              <a:t>Financial</a:t>
            </a:r>
            <a:r>
              <a:rPr lang="en-US" kern="0" dirty="0"/>
              <a:t> services : $6.5 million per hour (just in USA!)</a:t>
            </a:r>
          </a:p>
          <a:p>
            <a:pPr lvl="1">
              <a:spcBef>
                <a:spcPct val="30000"/>
              </a:spcBef>
              <a:buSzPct val="100000"/>
              <a:buFontTx/>
              <a:buChar char="–"/>
              <a:defRPr/>
            </a:pPr>
            <a:r>
              <a:rPr lang="en-US" kern="0" dirty="0">
                <a:solidFill>
                  <a:schemeClr val="tx2"/>
                </a:solidFill>
              </a:rPr>
              <a:t>Credit card sales</a:t>
            </a:r>
            <a:r>
              <a:rPr lang="en-US" kern="0" dirty="0"/>
              <a:t> applications : $2.4 million per hour (in USA)</a:t>
            </a:r>
          </a:p>
          <a:p>
            <a:pPr marL="0" indent="0">
              <a:buNone/>
            </a:pPr>
            <a:endParaRPr lang="en-US" dirty="0"/>
          </a:p>
        </p:txBody>
      </p:sp>
      <p:sp>
        <p:nvSpPr>
          <p:cNvPr id="8195"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dirty="0">
              <a:solidFill>
                <a:schemeClr val="tx1"/>
              </a:solidFill>
            </a:endParaRPr>
          </a:p>
        </p:txBody>
      </p:sp>
      <p:sp>
        <p:nvSpPr>
          <p:cNvPr id="819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8247D2B9-C96D-46BB-BE15-8CE6567D1416}" type="slidenum">
              <a:rPr lang="en-US" sz="900" b="0">
                <a:solidFill>
                  <a:schemeClr val="tx1"/>
                </a:solidFill>
              </a:rPr>
              <a:pPr/>
              <a:t>11</a:t>
            </a:fld>
            <a:endParaRPr lang="en-US" sz="900" b="0">
              <a:solidFill>
                <a:schemeClr val="tx1"/>
              </a:solidFill>
            </a:endParaRPr>
          </a:p>
        </p:txBody>
      </p:sp>
      <p:sp>
        <p:nvSpPr>
          <p:cNvPr id="5" name="Rectangle 4">
            <a:extLst>
              <a:ext uri="{FF2B5EF4-FFF2-40B4-BE49-F238E27FC236}">
                <a16:creationId xmlns:a16="http://schemas.microsoft.com/office/drawing/2014/main" id="{FB30131A-AD0F-4AF8-93EB-DA16ECE3CE9B}"/>
              </a:ext>
            </a:extLst>
          </p:cNvPr>
          <p:cNvSpPr/>
          <p:nvPr/>
        </p:nvSpPr>
        <p:spPr>
          <a:xfrm>
            <a:off x="1188720" y="5030786"/>
            <a:ext cx="9814560" cy="13255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FFFF00"/>
                </a:solidFill>
                <a:effectLst>
                  <a:outerShdw blurRad="38100" dist="38100" dir="2700000" algn="tl">
                    <a:srgbClr val="000000">
                      <a:alpha val="43137"/>
                    </a:srgbClr>
                  </a:outerShdw>
                </a:effectLst>
              </a:rPr>
              <a:t>People expect software to be dependable. </a:t>
            </a:r>
          </a:p>
          <a:p>
            <a:pPr algn="ctr"/>
            <a:r>
              <a:rPr lang="en-US" sz="3600" dirty="0">
                <a:solidFill>
                  <a:srgbClr val="FFFF00"/>
                </a:solidFill>
                <a:effectLst>
                  <a:outerShdw blurRad="38100" dist="38100" dir="2700000" algn="tl">
                    <a:srgbClr val="000000">
                      <a:alpha val="43137"/>
                    </a:srgbClr>
                  </a:outerShdw>
                </a:effectLst>
              </a:rPr>
              <a:t>Proper testing is one way to assess dependability.</a:t>
            </a:r>
          </a:p>
        </p:txBody>
      </p:sp>
    </p:spTree>
    <p:extLst>
      <p:ext uri="{BB962C8B-B14F-4D97-AF65-F5344CB8AC3E}">
        <p14:creationId xmlns:p14="http://schemas.microsoft.com/office/powerpoint/2010/main" val="345906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9E07-C937-459C-A70F-C3B3D8488EC1}"/>
              </a:ext>
            </a:extLst>
          </p:cNvPr>
          <p:cNvSpPr>
            <a:spLocks noGrp="1"/>
          </p:cNvSpPr>
          <p:nvPr>
            <p:ph type="title"/>
          </p:nvPr>
        </p:nvSpPr>
        <p:spPr/>
        <p:txBody>
          <a:bodyPr/>
          <a:lstStyle/>
          <a:p>
            <a:r>
              <a:rPr lang="en-US" dirty="0"/>
              <a:t>Updated (but maybe less reliable)</a:t>
            </a:r>
          </a:p>
        </p:txBody>
      </p:sp>
      <p:pic>
        <p:nvPicPr>
          <p:cNvPr id="4" name="Content Placeholder 3">
            <a:extLst>
              <a:ext uri="{FF2B5EF4-FFF2-40B4-BE49-F238E27FC236}">
                <a16:creationId xmlns:a16="http://schemas.microsoft.com/office/drawing/2014/main" id="{E511A3ED-CCF5-424A-9CCB-C8C931678A71}"/>
              </a:ext>
            </a:extLst>
          </p:cNvPr>
          <p:cNvPicPr>
            <a:picLocks noGrp="1" noChangeAspect="1"/>
          </p:cNvPicPr>
          <p:nvPr>
            <p:ph idx="1"/>
          </p:nvPr>
        </p:nvPicPr>
        <p:blipFill>
          <a:blip r:embed="rId2"/>
          <a:stretch>
            <a:fillRect/>
          </a:stretch>
        </p:blipFill>
        <p:spPr>
          <a:xfrm>
            <a:off x="3271264" y="1409988"/>
            <a:ext cx="5649472" cy="4880739"/>
          </a:xfrm>
          <a:prstGeom prst="rect">
            <a:avLst/>
          </a:prstGeom>
        </p:spPr>
      </p:pic>
      <p:sp>
        <p:nvSpPr>
          <p:cNvPr id="5" name="TextBox 4">
            <a:extLst>
              <a:ext uri="{FF2B5EF4-FFF2-40B4-BE49-F238E27FC236}">
                <a16:creationId xmlns:a16="http://schemas.microsoft.com/office/drawing/2014/main" id="{FB7D3280-F207-4130-9002-628BA38F2DF3}"/>
              </a:ext>
            </a:extLst>
          </p:cNvPr>
          <p:cNvSpPr txBox="1"/>
          <p:nvPr/>
        </p:nvSpPr>
        <p:spPr>
          <a:xfrm>
            <a:off x="2112818" y="6501823"/>
            <a:ext cx="7573548" cy="276999"/>
          </a:xfrm>
          <a:prstGeom prst="rect">
            <a:avLst/>
          </a:prstGeom>
          <a:noFill/>
        </p:spPr>
        <p:txBody>
          <a:bodyPr wrap="none" rtlCol="0">
            <a:spAutoFit/>
          </a:bodyPr>
          <a:lstStyle/>
          <a:p>
            <a:r>
              <a:rPr lang="en-US" sz="1200" dirty="0"/>
              <a:t>“Cost of Software Errors: How Much Could Software Errors Be Costing Your Company?” </a:t>
            </a:r>
            <a:r>
              <a:rPr lang="en-US" sz="1200" i="1" dirty="0" err="1"/>
              <a:t>Raygun</a:t>
            </a:r>
            <a:r>
              <a:rPr lang="en-US" sz="1200" dirty="0"/>
              <a:t>, </a:t>
            </a:r>
            <a:r>
              <a:rPr lang="en-US" sz="1200" dirty="0" err="1"/>
              <a:t>Raygun</a:t>
            </a:r>
            <a:r>
              <a:rPr lang="en-US" sz="1200" dirty="0"/>
              <a:t>, 22 Mar. 2017,</a:t>
            </a:r>
          </a:p>
        </p:txBody>
      </p:sp>
    </p:spTree>
    <p:extLst>
      <p:ext uri="{BB962C8B-B14F-4D97-AF65-F5344CB8AC3E}">
        <p14:creationId xmlns:p14="http://schemas.microsoft.com/office/powerpoint/2010/main" val="342888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rth Vader inspirational poster with caption âTesting: I find your lack of tests disturbingâ.">
            <a:extLst>
              <a:ext uri="{FF2B5EF4-FFF2-40B4-BE49-F238E27FC236}">
                <a16:creationId xmlns:a16="http://schemas.microsoft.com/office/drawing/2014/main" id="{732B0A71-329A-4B74-A53D-0E5B4D0E7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652" y="643467"/>
            <a:ext cx="685669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41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Modern Systems Require Modern Testing</a:t>
            </a:r>
          </a:p>
        </p:txBody>
      </p:sp>
      <p:sp>
        <p:nvSpPr>
          <p:cNvPr id="15363" name="Content Placeholder 2"/>
          <p:cNvSpPr>
            <a:spLocks noGrp="1"/>
          </p:cNvSpPr>
          <p:nvPr>
            <p:ph idx="1"/>
          </p:nvPr>
        </p:nvSpPr>
        <p:spPr>
          <a:xfrm>
            <a:off x="831057" y="1654176"/>
            <a:ext cx="10515600" cy="4351338"/>
          </a:xfrm>
        </p:spPr>
        <p:txBody>
          <a:bodyPr>
            <a:normAutofit/>
          </a:bodyPr>
          <a:lstStyle/>
          <a:p>
            <a:r>
              <a:rPr lang="en-US" dirty="0"/>
              <a:t> More safety critical, real-time software</a:t>
            </a:r>
          </a:p>
          <a:p>
            <a:r>
              <a:rPr lang="en-US" dirty="0"/>
              <a:t> Embedded software is ubiquitous</a:t>
            </a:r>
          </a:p>
          <a:p>
            <a:r>
              <a:rPr lang="en-US" dirty="0"/>
              <a:t> Enterprise applications means bigger programs, more users</a:t>
            </a:r>
          </a:p>
          <a:p>
            <a:r>
              <a:rPr lang="en-US" dirty="0"/>
              <a:t> Security is now all about software faults</a:t>
            </a:r>
          </a:p>
          <a:p>
            <a:pPr lvl="1"/>
            <a:r>
              <a:rPr lang="en-US" dirty="0"/>
              <a:t>Secure software is reliable software</a:t>
            </a:r>
          </a:p>
          <a:p>
            <a:r>
              <a:rPr lang="en-US" dirty="0"/>
              <a:t> The web as a deployment platform adds a new wrinkle</a:t>
            </a:r>
          </a:p>
          <a:p>
            <a:pPr lvl="1"/>
            <a:r>
              <a:rPr lang="en-US" dirty="0"/>
              <a:t>Very competitive and very available to more users</a:t>
            </a:r>
          </a:p>
          <a:p>
            <a:pPr lvl="1"/>
            <a:r>
              <a:rPr lang="en-US" dirty="0"/>
              <a:t>Web apps are distributed</a:t>
            </a:r>
          </a:p>
          <a:p>
            <a:pPr lvl="1"/>
            <a:r>
              <a:rPr lang="en-US" dirty="0"/>
              <a:t>Web apps must be highly reliable</a:t>
            </a:r>
          </a:p>
          <a:p>
            <a:endParaRPr lang="en-US" sz="1800" dirty="0"/>
          </a:p>
        </p:txBody>
      </p:sp>
      <p:sp>
        <p:nvSpPr>
          <p:cNvPr id="153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tLang="zh-CN" sz="900" b="0">
                <a:solidFill>
                  <a:schemeClr val="tx1"/>
                </a:solidFill>
                <a:ea typeface="SimSun" pitchFamily="2" charset="-122"/>
              </a:rPr>
              <a:t>© Ammann &amp; Offutt</a:t>
            </a:r>
          </a:p>
        </p:txBody>
      </p:sp>
      <p:sp>
        <p:nvSpPr>
          <p:cNvPr id="8" name="Rectangle 7">
            <a:extLst>
              <a:ext uri="{FF2B5EF4-FFF2-40B4-BE49-F238E27FC236}">
                <a16:creationId xmlns:a16="http://schemas.microsoft.com/office/drawing/2014/main" id="{96DB1663-5CCA-48D3-9AA8-DB98CC60B6EF}"/>
              </a:ext>
            </a:extLst>
          </p:cNvPr>
          <p:cNvSpPr/>
          <p:nvPr/>
        </p:nvSpPr>
        <p:spPr>
          <a:xfrm>
            <a:off x="1346376" y="5945298"/>
            <a:ext cx="9814560" cy="6965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rgbClr val="FFFF00"/>
                </a:solidFill>
                <a:effectLst>
                  <a:outerShdw blurRad="38100" dist="38100" dir="2700000" algn="tl">
                    <a:srgbClr val="000000">
                      <a:alpha val="43137"/>
                    </a:srgbClr>
                  </a:outerShdw>
                </a:effectLst>
              </a:rPr>
              <a:t>Testing tools and techniques must continue to evolve</a:t>
            </a:r>
          </a:p>
        </p:txBody>
      </p:sp>
    </p:spTree>
    <p:extLst>
      <p:ext uri="{BB962C8B-B14F-4D97-AF65-F5344CB8AC3E}">
        <p14:creationId xmlns:p14="http://schemas.microsoft.com/office/powerpoint/2010/main" val="26488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What does this all mean?</a:t>
            </a:r>
          </a:p>
        </p:txBody>
      </p:sp>
      <p:sp>
        <p:nvSpPr>
          <p:cNvPr id="1433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434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434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06C21CB-8F21-4710-831B-BB8509540D1F}" type="slidenum">
              <a:rPr lang="en-US" sz="900" b="0">
                <a:solidFill>
                  <a:schemeClr val="tx1"/>
                </a:solidFill>
              </a:rPr>
              <a:pPr/>
              <a:t>15</a:t>
            </a:fld>
            <a:endParaRPr lang="en-US" sz="900" b="0">
              <a:solidFill>
                <a:schemeClr val="tx1"/>
              </a:solidFill>
            </a:endParaRPr>
          </a:p>
        </p:txBody>
      </p:sp>
      <p:sp>
        <p:nvSpPr>
          <p:cNvPr id="7" name="Rectangle 8"/>
          <p:cNvSpPr>
            <a:spLocks noChangeArrowheads="1"/>
          </p:cNvSpPr>
          <p:nvPr/>
        </p:nvSpPr>
        <p:spPr bwMode="auto">
          <a:xfrm>
            <a:off x="2453390" y="2507635"/>
            <a:ext cx="7247744"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00"/>
                </a:solidFill>
                <a:effectLst>
                  <a:outerShdw blurRad="38100" dist="38100" dir="2700000" algn="tl">
                    <a:srgbClr val="000000">
                      <a:alpha val="43137"/>
                    </a:srgbClr>
                  </a:outerShdw>
                </a:effectLst>
              </a:rPr>
              <a:t>Software testing is becoming</a:t>
            </a:r>
          </a:p>
          <a:p>
            <a:pPr algn="ctr"/>
            <a:r>
              <a:rPr lang="en-US" sz="3200" b="1" dirty="0">
                <a:solidFill>
                  <a:srgbClr val="FFFF00"/>
                </a:solidFill>
                <a:effectLst>
                  <a:outerShdw blurRad="38100" dist="38100" dir="2700000" algn="tl">
                    <a:srgbClr val="000000">
                      <a:alpha val="43137"/>
                    </a:srgbClr>
                  </a:outerShdw>
                </a:effectLst>
              </a:rPr>
              <a:t>even more important</a:t>
            </a:r>
          </a:p>
        </p:txBody>
      </p:sp>
      <p:sp>
        <p:nvSpPr>
          <p:cNvPr id="8" name="Rectangle 8"/>
          <p:cNvSpPr>
            <a:spLocks noChangeArrowheads="1"/>
          </p:cNvSpPr>
          <p:nvPr/>
        </p:nvSpPr>
        <p:spPr bwMode="auto">
          <a:xfrm>
            <a:off x="1996962" y="4674943"/>
            <a:ext cx="8198069"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00"/>
                </a:solidFill>
                <a:effectLst>
                  <a:outerShdw blurRad="38100" dist="38100" dir="2700000" algn="tl">
                    <a:srgbClr val="000000">
                      <a:alpha val="43137"/>
                    </a:srgbClr>
                  </a:outerShdw>
                </a:effectLst>
              </a:rPr>
              <a:t>What are we trying to do when we test ?</a:t>
            </a:r>
          </a:p>
          <a:p>
            <a:pPr algn="ctr"/>
            <a:r>
              <a:rPr lang="en-US" sz="3200" b="1" dirty="0">
                <a:solidFill>
                  <a:srgbClr val="FFFF00"/>
                </a:solidFill>
                <a:effectLst>
                  <a:outerShdw blurRad="38100" dist="38100" dir="2700000" algn="tl">
                    <a:srgbClr val="000000">
                      <a:alpha val="43137"/>
                    </a:srgbClr>
                  </a:outerShdw>
                </a:effectLst>
              </a:rPr>
              <a:t>What are our goals ?</a:t>
            </a:r>
          </a:p>
        </p:txBody>
      </p:sp>
    </p:spTree>
    <p:extLst>
      <p:ext uri="{BB962C8B-B14F-4D97-AF65-F5344CB8AC3E}">
        <p14:creationId xmlns:p14="http://schemas.microsoft.com/office/powerpoint/2010/main" val="558387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&amp; Verification (</a:t>
            </a:r>
            <a:r>
              <a:rPr lang="en-US" sz="3200" dirty="0"/>
              <a:t>IEEE-STD-610</a:t>
            </a:r>
            <a:r>
              <a:rPr lang="en-US" dirty="0"/>
              <a:t>)</a:t>
            </a:r>
          </a:p>
        </p:txBody>
      </p:sp>
      <p:sp>
        <p:nvSpPr>
          <p:cNvPr id="3" name="Content Placeholder 2"/>
          <p:cNvSpPr>
            <a:spLocks noGrp="1"/>
          </p:cNvSpPr>
          <p:nvPr>
            <p:ph idx="1"/>
          </p:nvPr>
        </p:nvSpPr>
        <p:spPr>
          <a:solidFill>
            <a:schemeClr val="bg1"/>
          </a:solidFill>
          <a:effectLst/>
        </p:spPr>
        <p:txBody>
          <a:bodyPr/>
          <a:lstStyle/>
          <a:p>
            <a:r>
              <a:rPr lang="en-US" b="1" dirty="0">
                <a:solidFill>
                  <a:schemeClr val="accent1"/>
                </a:solidFill>
              </a:rPr>
              <a:t>Validation</a:t>
            </a:r>
            <a:r>
              <a:rPr lang="en-US" dirty="0"/>
              <a:t>: The process of evaluating software at the end of software development  to ensure compliance with intended usage</a:t>
            </a:r>
          </a:p>
          <a:p>
            <a:pPr lvl="1"/>
            <a:endParaRPr lang="en-US" dirty="0"/>
          </a:p>
          <a:p>
            <a:r>
              <a:rPr lang="en-US" b="1" dirty="0">
                <a:solidFill>
                  <a:schemeClr val="accent1"/>
                </a:solidFill>
              </a:rPr>
              <a:t>Verification</a:t>
            </a:r>
            <a:r>
              <a:rPr lang="en-US" dirty="0"/>
              <a:t>: The process of determining whether the products of a given phase of the software development process fulfill the requirements established during the previous phase</a:t>
            </a:r>
          </a:p>
          <a:p>
            <a:pPr lvl="1"/>
            <a:endParaRPr lang="en-US" dirty="0"/>
          </a:p>
          <a:p>
            <a:pPr lvl="1"/>
            <a:endParaRPr lang="en-US" dirty="0"/>
          </a:p>
          <a:p>
            <a:pPr algn="ctr">
              <a:buNone/>
            </a:pPr>
            <a:r>
              <a:rPr lang="en-US" b="1" dirty="0">
                <a:solidFill>
                  <a:schemeClr val="tx2"/>
                </a:solidFill>
              </a:rPr>
              <a:t>IV&amp;V:</a:t>
            </a:r>
            <a:r>
              <a:rPr lang="en-US" dirty="0">
                <a:solidFill>
                  <a:schemeClr val="tx2"/>
                </a:solidFill>
              </a:rPr>
              <a:t> “</a:t>
            </a:r>
            <a:r>
              <a:rPr lang="en-US" b="1" dirty="0">
                <a:solidFill>
                  <a:schemeClr val="tx2"/>
                </a:solidFill>
              </a:rPr>
              <a:t>independent </a:t>
            </a:r>
            <a:r>
              <a:rPr lang="en-US" dirty="0">
                <a:solidFill>
                  <a:schemeClr val="tx2"/>
                </a:solidFill>
              </a:rPr>
              <a:t>verification and validation”</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16</a:t>
            </a:fld>
            <a:endParaRPr lang="en-US"/>
          </a:p>
        </p:txBody>
      </p:sp>
    </p:spTree>
    <p:extLst>
      <p:ext uri="{BB962C8B-B14F-4D97-AF65-F5344CB8AC3E}">
        <p14:creationId xmlns:p14="http://schemas.microsoft.com/office/powerpoint/2010/main" val="162395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p:cNvSpPr>
            <a:spLocks noGrp="1" noChangeArrowheads="1"/>
          </p:cNvSpPr>
          <p:nvPr>
            <p:ph type="title"/>
          </p:nvPr>
        </p:nvSpPr>
        <p:spPr/>
        <p:txBody>
          <a:bodyPr/>
          <a:lstStyle/>
          <a:p>
            <a:r>
              <a:rPr lang="en-US" dirty="0"/>
              <a:t>Testing Goals Based on Test Process Maturity</a:t>
            </a:r>
            <a:br>
              <a:rPr lang="en-US" dirty="0"/>
            </a:br>
            <a:r>
              <a:rPr lang="en-US" sz="1600" dirty="0"/>
              <a:t>Derived from SEI Capability Maturity Model</a:t>
            </a:r>
          </a:p>
        </p:txBody>
      </p:sp>
      <p:sp>
        <p:nvSpPr>
          <p:cNvPr id="78854" name="Rectangle 3"/>
          <p:cNvSpPr>
            <a:spLocks noGrp="1" noChangeArrowheads="1"/>
          </p:cNvSpPr>
          <p:nvPr>
            <p:ph idx="1"/>
          </p:nvPr>
        </p:nvSpPr>
        <p:spPr/>
        <p:txBody>
          <a:bodyPr>
            <a:normAutofit/>
          </a:bodyPr>
          <a:lstStyle/>
          <a:p>
            <a:pPr marL="0" indent="0">
              <a:buClr>
                <a:schemeClr val="tx1"/>
              </a:buClr>
              <a:buNone/>
            </a:pPr>
            <a:r>
              <a:rPr lang="en-US" b="1" dirty="0"/>
              <a:t>Level 0: </a:t>
            </a:r>
            <a:r>
              <a:rPr lang="en-US" dirty="0"/>
              <a:t>There’s no difference between testing and debugging</a:t>
            </a:r>
          </a:p>
          <a:p>
            <a:pPr marL="0" indent="0">
              <a:spcBef>
                <a:spcPct val="30000"/>
              </a:spcBef>
              <a:buNone/>
            </a:pPr>
            <a:r>
              <a:rPr lang="en-US" b="1" dirty="0"/>
              <a:t>Level 1: </a:t>
            </a:r>
            <a:r>
              <a:rPr lang="en-US" dirty="0">
                <a:cs typeface="Arial" pitchFamily="34" charset="0"/>
              </a:rPr>
              <a:t>The purpose of testing is to show correctness</a:t>
            </a:r>
          </a:p>
          <a:p>
            <a:pPr marL="1201738" indent="-1201738">
              <a:spcBef>
                <a:spcPct val="30000"/>
              </a:spcBef>
              <a:buNone/>
            </a:pPr>
            <a:r>
              <a:rPr lang="en-US" b="1" dirty="0"/>
              <a:t>Level 2: </a:t>
            </a:r>
            <a:r>
              <a:rPr lang="en-US" dirty="0">
                <a:cs typeface="Arial" pitchFamily="34" charset="0"/>
              </a:rPr>
              <a:t>The purpose of testing is to show that the software doesn’t work</a:t>
            </a:r>
          </a:p>
          <a:p>
            <a:pPr marL="1201738" indent="-1201738">
              <a:spcBef>
                <a:spcPct val="30000"/>
              </a:spcBef>
              <a:buNone/>
            </a:pPr>
            <a:r>
              <a:rPr lang="en-US" b="1" dirty="0"/>
              <a:t>Level 3: </a:t>
            </a:r>
            <a:r>
              <a:rPr lang="en-US" dirty="0">
                <a:cs typeface="Arial" pitchFamily="34" charset="0"/>
              </a:rPr>
              <a:t>The purpose of testing is not to prove anything specific, but to reduce the risk of using the software</a:t>
            </a:r>
          </a:p>
          <a:p>
            <a:pPr marL="1201738" indent="-1201738">
              <a:spcBef>
                <a:spcPct val="30000"/>
              </a:spcBef>
              <a:buNone/>
            </a:pPr>
            <a:r>
              <a:rPr lang="en-US" b="1" dirty="0"/>
              <a:t>Level 4: </a:t>
            </a:r>
            <a:r>
              <a:rPr lang="en-US" dirty="0">
                <a:cs typeface="Arial" pitchFamily="34" charset="0"/>
              </a:rPr>
              <a:t>Testing is a mental discipline that helps all IT professionals develop higher quality software</a:t>
            </a:r>
          </a:p>
          <a:p>
            <a:pPr marL="0" indent="0">
              <a:buClr>
                <a:schemeClr val="tx1"/>
              </a:buClr>
              <a:buNone/>
            </a:pPr>
            <a:endParaRPr lang="en-US" dirty="0"/>
          </a:p>
          <a:p>
            <a:pPr marL="0" indent="0">
              <a:buClr>
                <a:schemeClr val="tx1"/>
              </a:buClr>
              <a:buSzTx/>
              <a:buNone/>
            </a:pPr>
            <a:endParaRPr lang="en-US" dirty="0"/>
          </a:p>
        </p:txBody>
      </p:sp>
      <p:sp>
        <p:nvSpPr>
          <p:cNvPr id="7885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88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88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880BC41-283A-455D-A71A-0C159BA1AF18}" type="slidenum">
              <a:rPr lang="en-US" sz="900" b="0">
                <a:solidFill>
                  <a:schemeClr val="tx1"/>
                </a:solidFill>
              </a:rPr>
              <a:pPr/>
              <a:t>17</a:t>
            </a:fld>
            <a:endParaRPr lang="en-US" sz="900" b="0">
              <a:solidFill>
                <a:schemeClr val="tx1"/>
              </a:solidFill>
            </a:endParaRPr>
          </a:p>
        </p:txBody>
      </p:sp>
    </p:spTree>
    <p:extLst>
      <p:ext uri="{BB962C8B-B14F-4D97-AF65-F5344CB8AC3E}">
        <p14:creationId xmlns:p14="http://schemas.microsoft.com/office/powerpoint/2010/main" val="2485624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r>
              <a:rPr lang="en-US" dirty="0"/>
              <a:t>Level 0 Thinking</a:t>
            </a:r>
          </a:p>
        </p:txBody>
      </p:sp>
      <p:sp>
        <p:nvSpPr>
          <p:cNvPr id="79878" name="Rectangle 3"/>
          <p:cNvSpPr>
            <a:spLocks noGrp="1" noChangeArrowheads="1"/>
          </p:cNvSpPr>
          <p:nvPr>
            <p:ph idx="1"/>
          </p:nvPr>
        </p:nvSpPr>
        <p:spPr/>
        <p:txBody>
          <a:bodyPr/>
          <a:lstStyle/>
          <a:p>
            <a:r>
              <a:rPr lang="en-US" sz="3200" dirty="0"/>
              <a:t>Testing is the same as debugging</a:t>
            </a:r>
          </a:p>
          <a:p>
            <a:pPr lvl="1"/>
            <a:endParaRPr lang="en-US" dirty="0"/>
          </a:p>
          <a:p>
            <a:r>
              <a:rPr lang="en-US" sz="3200" dirty="0"/>
              <a:t>Does </a:t>
            </a:r>
            <a:r>
              <a:rPr lang="en-US" sz="3200" u="sng" dirty="0"/>
              <a:t>not</a:t>
            </a:r>
            <a:r>
              <a:rPr lang="en-US" sz="3200" dirty="0"/>
              <a:t> distinguish between incorrect behavior and mistakes in the program</a:t>
            </a:r>
          </a:p>
          <a:p>
            <a:pPr lvl="1"/>
            <a:endParaRPr lang="en-US" dirty="0"/>
          </a:p>
          <a:p>
            <a:r>
              <a:rPr lang="en-US" sz="3200" dirty="0"/>
              <a:t>Does </a:t>
            </a:r>
            <a:r>
              <a:rPr lang="en-US" sz="3200" u="sng" dirty="0"/>
              <a:t>not</a:t>
            </a:r>
            <a:r>
              <a:rPr lang="en-US" sz="3200" dirty="0"/>
              <a:t> help develop software that is reliable or safe</a:t>
            </a:r>
          </a:p>
        </p:txBody>
      </p:sp>
      <p:sp>
        <p:nvSpPr>
          <p:cNvPr id="798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98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98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EDF5CD7-993B-4CB0-8E0E-8808ED7C024C}" type="slidenum">
              <a:rPr lang="en-US" sz="900" b="0">
                <a:solidFill>
                  <a:schemeClr val="tx1"/>
                </a:solidFill>
              </a:rPr>
              <a:pPr/>
              <a:t>18</a:t>
            </a:fld>
            <a:endParaRPr lang="en-US" sz="900" b="0">
              <a:solidFill>
                <a:schemeClr val="tx1"/>
              </a:solidFill>
            </a:endParaRPr>
          </a:p>
        </p:txBody>
      </p:sp>
    </p:spTree>
    <p:extLst>
      <p:ext uri="{BB962C8B-B14F-4D97-AF65-F5344CB8AC3E}">
        <p14:creationId xmlns:p14="http://schemas.microsoft.com/office/powerpoint/2010/main" val="263154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t>Level 1 Thinking</a:t>
            </a:r>
          </a:p>
        </p:txBody>
      </p:sp>
      <p:sp>
        <p:nvSpPr>
          <p:cNvPr id="80902" name="Rectangle 3"/>
          <p:cNvSpPr>
            <a:spLocks noGrp="1" noChangeArrowheads="1"/>
          </p:cNvSpPr>
          <p:nvPr>
            <p:ph idx="1"/>
          </p:nvPr>
        </p:nvSpPr>
        <p:spPr>
          <a:xfrm>
            <a:off x="838200" y="1413249"/>
            <a:ext cx="10515600" cy="4351338"/>
          </a:xfrm>
        </p:spPr>
        <p:txBody>
          <a:bodyPr/>
          <a:lstStyle/>
          <a:p>
            <a:r>
              <a:rPr lang="en-US" sz="3200" dirty="0"/>
              <a:t>Purpose is to show correctness</a:t>
            </a:r>
          </a:p>
          <a:p>
            <a:r>
              <a:rPr lang="en-US" sz="3200" dirty="0"/>
              <a:t>…but “correctness” is impossible to determine</a:t>
            </a:r>
          </a:p>
          <a:p>
            <a:r>
              <a:rPr lang="en-US" sz="3200" dirty="0"/>
              <a:t>What do we know if no failures?</a:t>
            </a:r>
          </a:p>
          <a:p>
            <a:pPr lvl="1"/>
            <a:r>
              <a:rPr lang="en-US" dirty="0"/>
              <a:t>Good software or bad tests?</a:t>
            </a:r>
          </a:p>
          <a:p>
            <a:r>
              <a:rPr lang="en-US" sz="3200" dirty="0"/>
              <a:t>Test engineers have no:</a:t>
            </a:r>
          </a:p>
          <a:p>
            <a:pPr lvl="1"/>
            <a:r>
              <a:rPr lang="en-US" dirty="0"/>
              <a:t>Strict goal</a:t>
            </a:r>
          </a:p>
          <a:p>
            <a:pPr lvl="1"/>
            <a:r>
              <a:rPr lang="en-US" dirty="0"/>
              <a:t>Real stopping rule</a:t>
            </a:r>
          </a:p>
          <a:p>
            <a:pPr lvl="1"/>
            <a:r>
              <a:rPr lang="en-US" dirty="0"/>
              <a:t>Formal test technique</a:t>
            </a:r>
          </a:p>
          <a:p>
            <a:pPr lvl="1"/>
            <a:r>
              <a:rPr lang="en-US" dirty="0"/>
              <a:t>Test managers are </a:t>
            </a:r>
            <a:r>
              <a:rPr lang="en-US" dirty="0">
                <a:latin typeface="Comic Sans MS" pitchFamily="66" charset="0"/>
              </a:rPr>
              <a:t>powerless</a:t>
            </a:r>
          </a:p>
        </p:txBody>
      </p:sp>
      <p:sp>
        <p:nvSpPr>
          <p:cNvPr id="8089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08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09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6385E10F-D82D-456D-8ECA-A4BC8E6D33B8}" type="slidenum">
              <a:rPr lang="en-US" sz="900" b="0">
                <a:solidFill>
                  <a:schemeClr val="tx1"/>
                </a:solidFill>
              </a:rPr>
              <a:pPr/>
              <a:t>19</a:t>
            </a:fld>
            <a:endParaRPr lang="en-US" sz="900" b="0">
              <a:solidFill>
                <a:schemeClr val="tx1"/>
              </a:solidFill>
            </a:endParaRPr>
          </a:p>
        </p:txBody>
      </p:sp>
    </p:spTree>
    <p:extLst>
      <p:ext uri="{BB962C8B-B14F-4D97-AF65-F5344CB8AC3E}">
        <p14:creationId xmlns:p14="http://schemas.microsoft.com/office/powerpoint/2010/main" val="41407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902">
                                            <p:txEl>
                                              <p:pRg st="0" end="0"/>
                                            </p:txEl>
                                          </p:spTgt>
                                        </p:tgtEl>
                                        <p:attrNameLst>
                                          <p:attrName>style.visibility</p:attrName>
                                        </p:attrNameLst>
                                      </p:cBhvr>
                                      <p:to>
                                        <p:strVal val="visible"/>
                                      </p:to>
                                    </p:set>
                                    <p:animEffect transition="in" filter="fade">
                                      <p:cBhvr>
                                        <p:cTn id="7" dur="500"/>
                                        <p:tgtEl>
                                          <p:spTgt spid="80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902">
                                            <p:txEl>
                                              <p:pRg st="1" end="1"/>
                                            </p:txEl>
                                          </p:spTgt>
                                        </p:tgtEl>
                                        <p:attrNameLst>
                                          <p:attrName>style.visibility</p:attrName>
                                        </p:attrNameLst>
                                      </p:cBhvr>
                                      <p:to>
                                        <p:strVal val="visible"/>
                                      </p:to>
                                    </p:set>
                                    <p:animEffect transition="in" filter="fade">
                                      <p:cBhvr>
                                        <p:cTn id="12" dur="500"/>
                                        <p:tgtEl>
                                          <p:spTgt spid="80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902">
                                            <p:txEl>
                                              <p:pRg st="2" end="2"/>
                                            </p:txEl>
                                          </p:spTgt>
                                        </p:tgtEl>
                                        <p:attrNameLst>
                                          <p:attrName>style.visibility</p:attrName>
                                        </p:attrNameLst>
                                      </p:cBhvr>
                                      <p:to>
                                        <p:strVal val="visible"/>
                                      </p:to>
                                    </p:set>
                                    <p:animEffect transition="in" filter="fade">
                                      <p:cBhvr>
                                        <p:cTn id="17" dur="500"/>
                                        <p:tgtEl>
                                          <p:spTgt spid="8090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902">
                                            <p:txEl>
                                              <p:pRg st="3" end="3"/>
                                            </p:txEl>
                                          </p:spTgt>
                                        </p:tgtEl>
                                        <p:attrNameLst>
                                          <p:attrName>style.visibility</p:attrName>
                                        </p:attrNameLst>
                                      </p:cBhvr>
                                      <p:to>
                                        <p:strVal val="visible"/>
                                      </p:to>
                                    </p:set>
                                    <p:animEffect transition="in" filter="fade">
                                      <p:cBhvr>
                                        <p:cTn id="20" dur="500"/>
                                        <p:tgtEl>
                                          <p:spTgt spid="8090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0902">
                                            <p:txEl>
                                              <p:pRg st="4" end="4"/>
                                            </p:txEl>
                                          </p:spTgt>
                                        </p:tgtEl>
                                        <p:attrNameLst>
                                          <p:attrName>style.visibility</p:attrName>
                                        </p:attrNameLst>
                                      </p:cBhvr>
                                      <p:to>
                                        <p:strVal val="visible"/>
                                      </p:to>
                                    </p:set>
                                    <p:animEffect transition="in" filter="fade">
                                      <p:cBhvr>
                                        <p:cTn id="25" dur="500"/>
                                        <p:tgtEl>
                                          <p:spTgt spid="80902">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902">
                                            <p:txEl>
                                              <p:pRg st="5" end="5"/>
                                            </p:txEl>
                                          </p:spTgt>
                                        </p:tgtEl>
                                        <p:attrNameLst>
                                          <p:attrName>style.visibility</p:attrName>
                                        </p:attrNameLst>
                                      </p:cBhvr>
                                      <p:to>
                                        <p:strVal val="visible"/>
                                      </p:to>
                                    </p:set>
                                    <p:animEffect transition="in" filter="fade">
                                      <p:cBhvr>
                                        <p:cTn id="28" dur="500"/>
                                        <p:tgtEl>
                                          <p:spTgt spid="8090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902">
                                            <p:txEl>
                                              <p:pRg st="6" end="6"/>
                                            </p:txEl>
                                          </p:spTgt>
                                        </p:tgtEl>
                                        <p:attrNameLst>
                                          <p:attrName>style.visibility</p:attrName>
                                        </p:attrNameLst>
                                      </p:cBhvr>
                                      <p:to>
                                        <p:strVal val="visible"/>
                                      </p:to>
                                    </p:set>
                                    <p:animEffect transition="in" filter="fade">
                                      <p:cBhvr>
                                        <p:cTn id="31" dur="500"/>
                                        <p:tgtEl>
                                          <p:spTgt spid="8090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902">
                                            <p:txEl>
                                              <p:pRg st="7" end="7"/>
                                            </p:txEl>
                                          </p:spTgt>
                                        </p:tgtEl>
                                        <p:attrNameLst>
                                          <p:attrName>style.visibility</p:attrName>
                                        </p:attrNameLst>
                                      </p:cBhvr>
                                      <p:to>
                                        <p:strVal val="visible"/>
                                      </p:to>
                                    </p:set>
                                    <p:animEffect transition="in" filter="fade">
                                      <p:cBhvr>
                                        <p:cTn id="34" dur="500"/>
                                        <p:tgtEl>
                                          <p:spTgt spid="8090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902">
                                            <p:txEl>
                                              <p:pRg st="8" end="8"/>
                                            </p:txEl>
                                          </p:spTgt>
                                        </p:tgtEl>
                                        <p:attrNameLst>
                                          <p:attrName>style.visibility</p:attrName>
                                        </p:attrNameLst>
                                      </p:cBhvr>
                                      <p:to>
                                        <p:strVal val="visible"/>
                                      </p:to>
                                    </p:set>
                                    <p:animEffect transition="in" filter="fade">
                                      <p:cBhvr>
                                        <p:cTn id="37" dur="500"/>
                                        <p:tgtEl>
                                          <p:spTgt spid="809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Testing in the 21st Century</a:t>
            </a:r>
          </a:p>
        </p:txBody>
      </p:sp>
      <p:sp>
        <p:nvSpPr>
          <p:cNvPr id="5123" name="Content Placeholder 2"/>
          <p:cNvSpPr>
            <a:spLocks noGrp="1"/>
          </p:cNvSpPr>
          <p:nvPr>
            <p:ph idx="1"/>
          </p:nvPr>
        </p:nvSpPr>
        <p:spPr/>
        <p:txBody>
          <a:bodyPr>
            <a:normAutofit fontScale="85000" lnSpcReduction="20000"/>
          </a:bodyPr>
          <a:lstStyle/>
          <a:p>
            <a:r>
              <a:rPr lang="en-US" dirty="0"/>
              <a:t>Software defines behavior</a:t>
            </a:r>
          </a:p>
          <a:p>
            <a:pPr lvl="1"/>
            <a:r>
              <a:rPr lang="en-US" sz="1800" dirty="0"/>
              <a:t>network routers, finance, switching networks, other infrastructure</a:t>
            </a:r>
          </a:p>
          <a:p>
            <a:r>
              <a:rPr lang="en-US" dirty="0"/>
              <a:t>Today’s software market :</a:t>
            </a:r>
          </a:p>
          <a:p>
            <a:pPr lvl="1"/>
            <a:r>
              <a:rPr lang="en-US" sz="2000" dirty="0"/>
              <a:t>is much bigger</a:t>
            </a:r>
          </a:p>
          <a:p>
            <a:pPr lvl="1"/>
            <a:r>
              <a:rPr lang="en-US" sz="2000" dirty="0"/>
              <a:t>is more competitive</a:t>
            </a:r>
          </a:p>
          <a:p>
            <a:pPr lvl="1"/>
            <a:r>
              <a:rPr lang="en-US" sz="2000" dirty="0"/>
              <a:t>has more users</a:t>
            </a:r>
          </a:p>
          <a:p>
            <a:r>
              <a:rPr lang="en-US" dirty="0"/>
              <a:t>Embedded Control Applications</a:t>
            </a:r>
          </a:p>
          <a:p>
            <a:pPr lvl="1"/>
            <a:r>
              <a:rPr lang="en-US" sz="1800" dirty="0"/>
              <a:t>airplanes, air traffic control</a:t>
            </a:r>
          </a:p>
          <a:p>
            <a:pPr lvl="1"/>
            <a:r>
              <a:rPr lang="en-US" sz="1800" dirty="0"/>
              <a:t>spaceships</a:t>
            </a:r>
          </a:p>
          <a:p>
            <a:pPr lvl="1"/>
            <a:r>
              <a:rPr lang="en-US" sz="1800" dirty="0"/>
              <a:t>phones</a:t>
            </a:r>
          </a:p>
          <a:p>
            <a:pPr lvl="1"/>
            <a:r>
              <a:rPr lang="en-US" sz="1800" dirty="0"/>
              <a:t>ovens</a:t>
            </a:r>
          </a:p>
          <a:p>
            <a:pPr lvl="1">
              <a:lnSpc>
                <a:spcPct val="80000"/>
              </a:lnSpc>
            </a:pPr>
            <a:r>
              <a:rPr lang="en-US" sz="1800" dirty="0"/>
              <a:t>remote controls</a:t>
            </a:r>
            <a:endParaRPr lang="en-US" dirty="0"/>
          </a:p>
          <a:p>
            <a:r>
              <a:rPr lang="en-US" dirty="0"/>
              <a:t>Agile processes put increased pressure on testers</a:t>
            </a:r>
          </a:p>
          <a:p>
            <a:pPr lvl="1"/>
            <a:r>
              <a:rPr lang="en-US" sz="2000" dirty="0"/>
              <a:t>Programmers must unit test – with no training or education!</a:t>
            </a:r>
          </a:p>
          <a:p>
            <a:pPr lvl="1"/>
            <a:r>
              <a:rPr lang="en-US" sz="2000" dirty="0"/>
              <a:t>Tests are key to functional requirements – but who builds those tests ?</a:t>
            </a:r>
          </a:p>
        </p:txBody>
      </p:sp>
      <p:sp>
        <p:nvSpPr>
          <p:cNvPr id="512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dirty="0">
                <a:solidFill>
                  <a:schemeClr val="tx1"/>
                </a:solidFill>
              </a:rPr>
              <a:t>Introduction to Software Testing, Edition 2  (Ch 1)</a:t>
            </a:r>
            <a:endParaRPr lang="en-US" sz="900" b="0" u="sng" dirty="0">
              <a:solidFill>
                <a:schemeClr val="tx1"/>
              </a:solidFill>
            </a:endParaRPr>
          </a:p>
        </p:txBody>
      </p:sp>
      <p:sp>
        <p:nvSpPr>
          <p:cNvPr id="51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51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33E9A61-EE63-45B2-AB41-B73BB13B9AFC}" type="slidenum">
              <a:rPr lang="en-US" sz="900" b="0">
                <a:solidFill>
                  <a:schemeClr val="tx1"/>
                </a:solidFill>
              </a:rPr>
              <a:pPr/>
              <a:t>2</a:t>
            </a:fld>
            <a:endParaRPr lang="en-US" sz="900" b="0">
              <a:solidFill>
                <a:schemeClr val="tx1"/>
              </a:solidFill>
            </a:endParaRPr>
          </a:p>
        </p:txBody>
      </p:sp>
      <p:sp>
        <p:nvSpPr>
          <p:cNvPr id="5127" name="Text Box 4"/>
          <p:cNvSpPr txBox="1">
            <a:spLocks noChangeArrowheads="1"/>
          </p:cNvSpPr>
          <p:nvPr/>
        </p:nvSpPr>
        <p:spPr bwMode="auto">
          <a:xfrm>
            <a:off x="3595299" y="3837479"/>
            <a:ext cx="3402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a:defRPr sz="2000" b="1">
                <a:solidFill>
                  <a:srgbClr val="FAFD00"/>
                </a:solidFill>
                <a:latin typeface="Times New Roman" pitchFamily="18" charset="0"/>
              </a:defRPr>
            </a:lvl1pPr>
            <a:lvl2pPr>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cars (Tesla autopilot)</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smart watches</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IoT devices (Nest thermostats)</a:t>
            </a:r>
          </a:p>
          <a:p>
            <a:pPr marL="685800" lvl="1" indent="-228600">
              <a:lnSpc>
                <a:spcPct val="90000"/>
              </a:lnSpc>
              <a:buFont typeface="Arial" panose="020B0604020202020204" pitchFamily="34" charset="0"/>
              <a:buChar char="•"/>
            </a:pPr>
            <a:r>
              <a:rPr lang="en-US" sz="1500" b="0" dirty="0">
                <a:solidFill>
                  <a:prstClr val="black"/>
                </a:solidFill>
                <a:latin typeface="Calibri" panose="020F0502020204030204"/>
              </a:rPr>
              <a:t>home security</a:t>
            </a:r>
          </a:p>
        </p:txBody>
      </p:sp>
      <p:sp>
        <p:nvSpPr>
          <p:cNvPr id="8" name="Text Box 5"/>
          <p:cNvSpPr txBox="1">
            <a:spLocks noChangeArrowheads="1"/>
          </p:cNvSpPr>
          <p:nvPr/>
        </p:nvSpPr>
        <p:spPr bwMode="auto">
          <a:xfrm>
            <a:off x="7247218" y="1992708"/>
            <a:ext cx="4361281" cy="1569660"/>
          </a:xfrm>
          <a:prstGeom prst="rect">
            <a:avLst/>
          </a:prstGeom>
          <a:gradFill>
            <a:gsLst>
              <a:gs pos="0">
                <a:schemeClr val="bg1">
                  <a:lumMod val="75000"/>
                </a:schemeClr>
              </a:gs>
              <a:gs pos="69000">
                <a:schemeClr val="bg1">
                  <a:lumMod val="60000"/>
                  <a:lumOff val="40000"/>
                </a:schemeClr>
              </a:gs>
              <a:gs pos="88000">
                <a:schemeClr val="bg1">
                  <a:lumMod val="75000"/>
                </a:schemeClr>
              </a:gs>
            </a:gsLst>
            <a:lin ang="5400000" scaled="0"/>
          </a:gradFill>
          <a:ln w="12700">
            <a:solidFill>
              <a:schemeClr val="tx1"/>
            </a:solidFill>
            <a:miter lim="800000"/>
            <a:headEnd/>
            <a:tailEnd/>
          </a:ln>
          <a:effectLst/>
        </p:spPr>
        <p:txBody>
          <a:bodyPr wrap="square">
            <a:spAutoFit/>
          </a:bodyPr>
          <a:lstStyle/>
          <a:p>
            <a:pPr algn="ctr">
              <a:spcBef>
                <a:spcPct val="10000"/>
              </a:spcBef>
              <a:defRPr/>
            </a:pPr>
            <a:r>
              <a:rPr lang="en-US" sz="2400" dirty="0">
                <a:solidFill>
                  <a:schemeClr val="tx2"/>
                </a:solidFill>
                <a:latin typeface="Calisto MT" panose="02040603050505030304" pitchFamily="18" charset="0"/>
              </a:rPr>
              <a:t>Industry is going through a revolution in what testing means to the success of software products</a:t>
            </a:r>
          </a:p>
        </p:txBody>
      </p:sp>
    </p:spTree>
    <p:extLst>
      <p:ext uri="{BB962C8B-B14F-4D97-AF65-F5344CB8AC3E}">
        <p14:creationId xmlns:p14="http://schemas.microsoft.com/office/powerpoint/2010/main" val="3072284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p:cNvSpPr>
            <a:spLocks noGrp="1" noChangeArrowheads="1"/>
          </p:cNvSpPr>
          <p:nvPr>
            <p:ph type="title"/>
          </p:nvPr>
        </p:nvSpPr>
        <p:spPr/>
        <p:txBody>
          <a:bodyPr/>
          <a:lstStyle/>
          <a:p>
            <a:r>
              <a:rPr lang="en-US"/>
              <a:t>Level 2 Thinking</a:t>
            </a:r>
          </a:p>
        </p:txBody>
      </p:sp>
      <p:sp>
        <p:nvSpPr>
          <p:cNvPr id="81926" name="Rectangle 3"/>
          <p:cNvSpPr>
            <a:spLocks noGrp="1" noChangeArrowheads="1"/>
          </p:cNvSpPr>
          <p:nvPr>
            <p:ph idx="1"/>
          </p:nvPr>
        </p:nvSpPr>
        <p:spPr/>
        <p:txBody>
          <a:bodyPr/>
          <a:lstStyle/>
          <a:p>
            <a:r>
              <a:rPr lang="en-US" sz="3200" dirty="0"/>
              <a:t>Purpose is to show failures</a:t>
            </a:r>
            <a:endParaRPr lang="en-US" dirty="0"/>
          </a:p>
          <a:p>
            <a:r>
              <a:rPr lang="en-US" sz="3200" dirty="0"/>
              <a:t>Looking for failures is a negative activity</a:t>
            </a:r>
            <a:endParaRPr lang="en-US" dirty="0"/>
          </a:p>
          <a:p>
            <a:r>
              <a:rPr lang="en-US" sz="3200" dirty="0"/>
              <a:t>Puts testers and developers into an adversarial relationship</a:t>
            </a:r>
            <a:endParaRPr lang="en-US" dirty="0"/>
          </a:p>
          <a:p>
            <a:r>
              <a:rPr lang="en-US" sz="3200" dirty="0"/>
              <a:t>What if there are no failures?</a:t>
            </a:r>
          </a:p>
        </p:txBody>
      </p:sp>
      <p:sp>
        <p:nvSpPr>
          <p:cNvPr id="8192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19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DAD5F1B9-3132-4611-AC03-82589FA3E0D7}" type="slidenum">
              <a:rPr lang="en-US" sz="900" b="0">
                <a:solidFill>
                  <a:schemeClr val="tx1"/>
                </a:solidFill>
              </a:rPr>
              <a:pPr/>
              <a:t>20</a:t>
            </a:fld>
            <a:endParaRPr lang="en-US" sz="900" b="0">
              <a:solidFill>
                <a:schemeClr val="tx1"/>
              </a:solidFill>
            </a:endParaRPr>
          </a:p>
        </p:txBody>
      </p:sp>
      <p:sp>
        <p:nvSpPr>
          <p:cNvPr id="196612" name="Text Box 4"/>
          <p:cNvSpPr txBox="1">
            <a:spLocks noChangeArrowheads="1"/>
          </p:cNvSpPr>
          <p:nvPr/>
        </p:nvSpPr>
        <p:spPr bwMode="auto">
          <a:xfrm>
            <a:off x="2017059" y="5076825"/>
            <a:ext cx="8283387" cy="66058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1">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This describes most software companies.</a:t>
            </a:r>
          </a:p>
        </p:txBody>
      </p:sp>
    </p:spTree>
    <p:extLst>
      <p:ext uri="{BB962C8B-B14F-4D97-AF65-F5344CB8AC3E}">
        <p14:creationId xmlns:p14="http://schemas.microsoft.com/office/powerpoint/2010/main" val="2657466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Effect transition="in" filter="dissolve">
                                      <p:cBhvr>
                                        <p:cTn id="7" dur="10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29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29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ECAAF336-8C84-4C91-97F7-0B907A5D7771}" type="slidenum">
              <a:rPr lang="en-US" sz="900" b="0">
                <a:solidFill>
                  <a:schemeClr val="tx1"/>
                </a:solidFill>
              </a:rPr>
              <a:pPr/>
              <a:t>21</a:t>
            </a:fld>
            <a:endParaRPr lang="en-US" sz="900" b="0">
              <a:solidFill>
                <a:schemeClr val="tx1"/>
              </a:solidFill>
            </a:endParaRPr>
          </a:p>
        </p:txBody>
      </p:sp>
      <p:sp>
        <p:nvSpPr>
          <p:cNvPr id="82949" name="Rectangle 2"/>
          <p:cNvSpPr>
            <a:spLocks noGrp="1" noChangeArrowheads="1"/>
          </p:cNvSpPr>
          <p:nvPr>
            <p:ph type="title"/>
          </p:nvPr>
        </p:nvSpPr>
        <p:spPr/>
        <p:txBody>
          <a:bodyPr/>
          <a:lstStyle/>
          <a:p>
            <a:r>
              <a:rPr lang="en-US"/>
              <a:t>Level 3 Thinking</a:t>
            </a:r>
          </a:p>
        </p:txBody>
      </p:sp>
      <p:sp>
        <p:nvSpPr>
          <p:cNvPr id="82950" name="Rectangle 3"/>
          <p:cNvSpPr>
            <a:spLocks noGrp="1" noChangeArrowheads="1"/>
          </p:cNvSpPr>
          <p:nvPr>
            <p:ph type="body" idx="1"/>
          </p:nvPr>
        </p:nvSpPr>
        <p:spPr>
          <a:xfrm>
            <a:off x="1007691" y="1494584"/>
            <a:ext cx="8867775" cy="3068451"/>
          </a:xfrm>
        </p:spPr>
        <p:txBody>
          <a:bodyPr/>
          <a:lstStyle/>
          <a:p>
            <a:r>
              <a:rPr lang="en-US" sz="3200" dirty="0"/>
              <a:t>Testing can only show the presence of failures</a:t>
            </a:r>
          </a:p>
          <a:p>
            <a:r>
              <a:rPr lang="en-US" sz="3200" dirty="0"/>
              <a:t>Whenever we use software, we incur some risk</a:t>
            </a:r>
          </a:p>
          <a:p>
            <a:r>
              <a:rPr lang="en-US" sz="3200" dirty="0"/>
              <a:t>Risk may be small and consequences unimportant</a:t>
            </a:r>
          </a:p>
          <a:p>
            <a:r>
              <a:rPr lang="en-US" sz="3200" dirty="0"/>
              <a:t>Risk may be great and consequences catastrophic</a:t>
            </a:r>
          </a:p>
          <a:p>
            <a:r>
              <a:rPr lang="en-US" sz="3200" dirty="0"/>
              <a:t>Testers and developers cooperate to reduce risk</a:t>
            </a:r>
          </a:p>
        </p:txBody>
      </p:sp>
      <p:sp>
        <p:nvSpPr>
          <p:cNvPr id="197636" name="Text Box 4"/>
          <p:cNvSpPr txBox="1">
            <a:spLocks noChangeArrowheads="1"/>
          </p:cNvSpPr>
          <p:nvPr/>
        </p:nvSpPr>
        <p:spPr bwMode="auto">
          <a:xfrm>
            <a:off x="600635" y="5253317"/>
            <a:ext cx="10515599" cy="64870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1">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This describes a few “enlightened” software companies</a:t>
            </a:r>
          </a:p>
        </p:txBody>
      </p:sp>
    </p:spTree>
    <p:extLst>
      <p:ext uri="{BB962C8B-B14F-4D97-AF65-F5344CB8AC3E}">
        <p14:creationId xmlns:p14="http://schemas.microsoft.com/office/powerpoint/2010/main" val="3481082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dissolve">
                                      <p:cBhvr>
                                        <p:cTn id="7" dur="1000"/>
                                        <p:tgtEl>
                                          <p:spTgt spid="197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en-US"/>
              <a:t>Level 4 Thinking</a:t>
            </a:r>
          </a:p>
        </p:txBody>
      </p:sp>
      <p:sp>
        <p:nvSpPr>
          <p:cNvPr id="83974" name="Rectangle 3"/>
          <p:cNvSpPr>
            <a:spLocks noGrp="1" noChangeArrowheads="1"/>
          </p:cNvSpPr>
          <p:nvPr>
            <p:ph idx="1"/>
          </p:nvPr>
        </p:nvSpPr>
        <p:spPr>
          <a:xfrm>
            <a:off x="838200" y="1488571"/>
            <a:ext cx="10515600" cy="4351338"/>
          </a:xfrm>
        </p:spPr>
        <p:txBody>
          <a:bodyPr/>
          <a:lstStyle/>
          <a:p>
            <a:pPr algn="ctr">
              <a:buFont typeface="Monotype Sorts" charset="2"/>
              <a:buNone/>
            </a:pPr>
            <a:r>
              <a:rPr lang="en-US" sz="3600" dirty="0"/>
              <a:t>A mental discipline that increases quality</a:t>
            </a:r>
          </a:p>
          <a:p>
            <a:endParaRPr lang="en-US" dirty="0"/>
          </a:p>
          <a:p>
            <a:r>
              <a:rPr lang="en-US" dirty="0"/>
              <a:t>Testing is only one way to increase quality</a:t>
            </a:r>
            <a:endParaRPr lang="en-US" b="0" dirty="0"/>
          </a:p>
          <a:p>
            <a:r>
              <a:rPr lang="en-US" dirty="0"/>
              <a:t>Test engineers can become technical leaders of the project</a:t>
            </a:r>
            <a:endParaRPr lang="en-US" b="0" dirty="0"/>
          </a:p>
          <a:p>
            <a:r>
              <a:rPr lang="en-US" dirty="0"/>
              <a:t>Primary responsibility to measure and improve software quality</a:t>
            </a:r>
          </a:p>
          <a:p>
            <a:r>
              <a:rPr lang="en-US" dirty="0"/>
              <a:t>Testers’ expertise should help developers</a:t>
            </a:r>
          </a:p>
        </p:txBody>
      </p:sp>
      <p:sp>
        <p:nvSpPr>
          <p:cNvPr id="8397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39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39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1ED62863-B5C3-44B5-996B-F1A5E441401E}" type="slidenum">
              <a:rPr lang="en-US" sz="900" b="0">
                <a:solidFill>
                  <a:schemeClr val="tx1"/>
                </a:solidFill>
              </a:rPr>
              <a:pPr/>
              <a:t>22</a:t>
            </a:fld>
            <a:endParaRPr lang="en-US" sz="900" b="0">
              <a:solidFill>
                <a:schemeClr val="tx1"/>
              </a:solidFill>
            </a:endParaRPr>
          </a:p>
        </p:txBody>
      </p:sp>
      <p:sp>
        <p:nvSpPr>
          <p:cNvPr id="198660" name="Text Box 4"/>
          <p:cNvSpPr txBox="1">
            <a:spLocks noChangeArrowheads="1"/>
          </p:cNvSpPr>
          <p:nvPr/>
        </p:nvSpPr>
        <p:spPr bwMode="auto">
          <a:xfrm>
            <a:off x="1472453" y="5217984"/>
            <a:ext cx="9247094" cy="586764"/>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b="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is the way “traditional” engineering works</a:t>
            </a:r>
          </a:p>
        </p:txBody>
      </p:sp>
    </p:spTree>
    <p:extLst>
      <p:ext uri="{BB962C8B-B14F-4D97-AF65-F5344CB8AC3E}">
        <p14:creationId xmlns:p14="http://schemas.microsoft.com/office/powerpoint/2010/main" val="2209330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Effect transition="in" filter="dissolve">
                                      <p:cBhvr>
                                        <p:cTn id="7" dur="10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Tactical Goals : Why Each Test ?</a:t>
            </a:r>
          </a:p>
        </p:txBody>
      </p:sp>
      <p:sp>
        <p:nvSpPr>
          <p:cNvPr id="3" name="Content Placeholder 2">
            <a:extLst>
              <a:ext uri="{FF2B5EF4-FFF2-40B4-BE49-F238E27FC236}">
                <a16:creationId xmlns:a16="http://schemas.microsoft.com/office/drawing/2014/main" id="{874E5DC5-78EB-4B55-A7DB-B9A5A8300660}"/>
              </a:ext>
            </a:extLst>
          </p:cNvPr>
          <p:cNvSpPr>
            <a:spLocks noGrp="1"/>
          </p:cNvSpPr>
          <p:nvPr>
            <p:ph idx="1"/>
          </p:nvPr>
        </p:nvSpPr>
        <p:spPr>
          <a:xfrm>
            <a:off x="838200" y="1690688"/>
            <a:ext cx="10515600" cy="4351338"/>
          </a:xfrm>
        </p:spPr>
        <p:txBody>
          <a:bodyPr>
            <a:normAutofit/>
          </a:bodyPr>
          <a:lstStyle/>
          <a:p>
            <a:r>
              <a:rPr lang="en-US" sz="3200" dirty="0"/>
              <a:t>Written test objectives and requirements must be documented.</a:t>
            </a:r>
          </a:p>
          <a:p>
            <a:pPr lvl="1"/>
            <a:r>
              <a:rPr lang="en-US" sz="2800" dirty="0"/>
              <a:t>What is each test trying to determine?</a:t>
            </a:r>
          </a:p>
          <a:p>
            <a:pPr lvl="1"/>
            <a:r>
              <a:rPr lang="en-US" sz="2800" dirty="0"/>
              <a:t>What are your planned coverage levels?</a:t>
            </a:r>
          </a:p>
          <a:p>
            <a:pPr lvl="1"/>
            <a:r>
              <a:rPr lang="en-US" sz="2800" dirty="0"/>
              <a:t>How much testing is enough – the definition of </a:t>
            </a:r>
            <a:r>
              <a:rPr lang="en-US" sz="2800" b="1" dirty="0"/>
              <a:t>done </a:t>
            </a:r>
            <a:r>
              <a:rPr lang="en-US" sz="2800" dirty="0"/>
              <a:t>for testing.</a:t>
            </a:r>
          </a:p>
          <a:p>
            <a:pPr lvl="1"/>
            <a:endParaRPr lang="en-US" sz="2800" dirty="0"/>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23</a:t>
            </a:fld>
            <a:endParaRPr lang="en-US"/>
          </a:p>
        </p:txBody>
      </p:sp>
      <p:sp>
        <p:nvSpPr>
          <p:cNvPr id="9" name="Rectangle 8">
            <a:extLst>
              <a:ext uri="{FF2B5EF4-FFF2-40B4-BE49-F238E27FC236}">
                <a16:creationId xmlns:a16="http://schemas.microsoft.com/office/drawing/2014/main" id="{29F8D68C-0119-4119-AF89-F35E0339A8D5}"/>
              </a:ext>
            </a:extLst>
          </p:cNvPr>
          <p:cNvSpPr/>
          <p:nvPr/>
        </p:nvSpPr>
        <p:spPr>
          <a:xfrm>
            <a:off x="2209800" y="4602535"/>
            <a:ext cx="7593106" cy="56477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00"/>
                </a:solidFill>
                <a:effectLst>
                  <a:outerShdw blurRad="38100" dist="38100" dir="2700000" algn="tl">
                    <a:srgbClr val="000000">
                      <a:alpha val="43137"/>
                    </a:srgbClr>
                  </a:outerShdw>
                </a:effectLst>
              </a:rPr>
              <a:t>Old school – test until it’s time to ship</a:t>
            </a:r>
          </a:p>
        </p:txBody>
      </p:sp>
    </p:spTree>
    <p:extLst>
      <p:ext uri="{BB962C8B-B14F-4D97-AF65-F5344CB8AC3E}">
        <p14:creationId xmlns:p14="http://schemas.microsoft.com/office/powerpoint/2010/main" val="332750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dirty="0"/>
              <a:t>Why Each Test ?</a:t>
            </a:r>
          </a:p>
        </p:txBody>
      </p:sp>
      <p:sp>
        <p:nvSpPr>
          <p:cNvPr id="20486" name="Rectangle 3"/>
          <p:cNvSpPr>
            <a:spLocks noGrp="1" noChangeArrowheads="1"/>
          </p:cNvSpPr>
          <p:nvPr>
            <p:ph idx="1"/>
          </p:nvPr>
        </p:nvSpPr>
        <p:spPr>
          <a:xfrm>
            <a:off x="838200" y="2976281"/>
            <a:ext cx="10515600" cy="3200681"/>
          </a:xfrm>
        </p:spPr>
        <p:txBody>
          <a:bodyPr/>
          <a:lstStyle/>
          <a:p>
            <a:r>
              <a:rPr lang="en-US" sz="3200" dirty="0"/>
              <a:t>What are the threshold reliability requirements?</a:t>
            </a:r>
            <a:endParaRPr lang="en-US" sz="2800" dirty="0"/>
          </a:p>
          <a:p>
            <a:r>
              <a:rPr lang="en-US" sz="3200" dirty="0"/>
              <a:t>What fact does each test try to verify?</a:t>
            </a:r>
          </a:p>
          <a:p>
            <a:r>
              <a:rPr lang="en-US" sz="3200" dirty="0"/>
              <a:t>Requirements definition teams should include testers</a:t>
            </a:r>
          </a:p>
        </p:txBody>
      </p:sp>
      <p:sp>
        <p:nvSpPr>
          <p:cNvPr id="2048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04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04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4CB2EEBC-FE8F-4F93-BCE9-2AB7528BF96E}" type="slidenum">
              <a:rPr lang="en-US" sz="900" b="0">
                <a:solidFill>
                  <a:schemeClr val="tx1"/>
                </a:solidFill>
              </a:rPr>
              <a:pPr/>
              <a:t>24</a:t>
            </a:fld>
            <a:endParaRPr lang="en-US" sz="900" b="0">
              <a:solidFill>
                <a:schemeClr val="tx1"/>
              </a:solidFill>
            </a:endParaRPr>
          </a:p>
        </p:txBody>
      </p:sp>
      <p:sp>
        <p:nvSpPr>
          <p:cNvPr id="158724" name="Text Box 4"/>
          <p:cNvSpPr txBox="1">
            <a:spLocks noChangeArrowheads="1"/>
          </p:cNvSpPr>
          <p:nvPr/>
        </p:nvSpPr>
        <p:spPr bwMode="auto">
          <a:xfrm>
            <a:off x="838199" y="1296146"/>
            <a:ext cx="10515599" cy="156966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If you don’t start planning for each test when the functional requirements are formed, you’ll never know why you’re conducting the test</a:t>
            </a:r>
          </a:p>
        </p:txBody>
      </p:sp>
    </p:spTree>
    <p:extLst>
      <p:ext uri="{BB962C8B-B14F-4D97-AF65-F5344CB8AC3E}">
        <p14:creationId xmlns:p14="http://schemas.microsoft.com/office/powerpoint/2010/main" val="332420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dissolve">
                                      <p:cBhvr>
                                        <p:cTn id="7" dur="500"/>
                                        <p:tgtEl>
                                          <p:spTgt spid="15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dirty="0"/>
              <a:t>Bottom Line: Testing is Expensive...</a:t>
            </a:r>
          </a:p>
        </p:txBody>
      </p:sp>
      <p:sp>
        <p:nvSpPr>
          <p:cNvPr id="21510" name="Rectangle 3"/>
          <p:cNvSpPr>
            <a:spLocks noGrp="1" noChangeArrowheads="1"/>
          </p:cNvSpPr>
          <p:nvPr>
            <p:ph idx="1"/>
          </p:nvPr>
        </p:nvSpPr>
        <p:spPr>
          <a:xfrm>
            <a:off x="838200" y="2755006"/>
            <a:ext cx="10515600" cy="3502359"/>
          </a:xfrm>
        </p:spPr>
        <p:txBody>
          <a:bodyPr>
            <a:normAutofit lnSpcReduction="10000"/>
          </a:bodyPr>
          <a:lstStyle/>
          <a:p>
            <a:r>
              <a:rPr lang="en-US" sz="3200" dirty="0"/>
              <a:t>Testing is the most time consuming and expensive part of software development</a:t>
            </a:r>
          </a:p>
          <a:p>
            <a:r>
              <a:rPr lang="en-US" sz="3200" dirty="0"/>
              <a:t>Inadequate testing can lead to tremendous losses</a:t>
            </a:r>
          </a:p>
          <a:p>
            <a:r>
              <a:rPr lang="en-US" sz="3200" dirty="0"/>
              <a:t>If we have too little testing effort early, the cost of testing increases</a:t>
            </a:r>
          </a:p>
          <a:p>
            <a:r>
              <a:rPr lang="en-US" sz="3200" dirty="0"/>
              <a:t>Planning for testing after development is prohibitively expensive</a:t>
            </a:r>
            <a:endParaRPr lang="en-US" dirty="0"/>
          </a:p>
        </p:txBody>
      </p:sp>
      <p:sp>
        <p:nvSpPr>
          <p:cNvPr id="21506"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15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150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5FDF57D-DC6E-49E6-8370-32F0202DE581}" type="slidenum">
              <a:rPr lang="en-US" sz="900" b="0">
                <a:solidFill>
                  <a:schemeClr val="tx1"/>
                </a:solidFill>
              </a:rPr>
              <a:pPr/>
              <a:t>25</a:t>
            </a:fld>
            <a:endParaRPr lang="en-US" sz="900" b="0">
              <a:solidFill>
                <a:schemeClr val="tx1"/>
              </a:solidFill>
            </a:endParaRPr>
          </a:p>
        </p:txBody>
      </p:sp>
      <p:sp>
        <p:nvSpPr>
          <p:cNvPr id="159748" name="Text Box 4"/>
          <p:cNvSpPr txBox="1">
            <a:spLocks noChangeArrowheads="1"/>
          </p:cNvSpPr>
          <p:nvPr/>
        </p:nvSpPr>
        <p:spPr bwMode="auto">
          <a:xfrm>
            <a:off x="2438811" y="1429444"/>
            <a:ext cx="7655447" cy="107721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But </a:t>
            </a:r>
            <a:r>
              <a:rPr lang="en-US" i="1" dirty="0"/>
              <a:t>not </a:t>
            </a:r>
            <a:r>
              <a:rPr lang="en-US" dirty="0"/>
              <a:t>testing is even </a:t>
            </a:r>
            <a:r>
              <a:rPr lang="en-US" i="1" dirty="0"/>
              <a:t>more </a:t>
            </a:r>
            <a:r>
              <a:rPr lang="en-US" dirty="0"/>
              <a:t>expensive</a:t>
            </a:r>
          </a:p>
        </p:txBody>
      </p:sp>
    </p:spTree>
    <p:extLst>
      <p:ext uri="{BB962C8B-B14F-4D97-AF65-F5344CB8AC3E}">
        <p14:creationId xmlns:p14="http://schemas.microsoft.com/office/powerpoint/2010/main" val="9350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fade">
                                      <p:cBhvr>
                                        <p:cTn id="7" dur="500"/>
                                        <p:tgtEl>
                                          <p:spTgt spid="1597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10">
                                            <p:txEl>
                                              <p:pRg st="0" end="0"/>
                                            </p:txEl>
                                          </p:spTgt>
                                        </p:tgtEl>
                                        <p:attrNameLst>
                                          <p:attrName>style.visibility</p:attrName>
                                        </p:attrNameLst>
                                      </p:cBhvr>
                                      <p:to>
                                        <p:strVal val="visible"/>
                                      </p:to>
                                    </p:set>
                                    <p:animEffect transition="in" filter="fade">
                                      <p:cBhvr>
                                        <p:cTn id="10" dur="500"/>
                                        <p:tgtEl>
                                          <p:spTgt spid="215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510">
                                            <p:txEl>
                                              <p:pRg st="1" end="1"/>
                                            </p:txEl>
                                          </p:spTgt>
                                        </p:tgtEl>
                                        <p:attrNameLst>
                                          <p:attrName>style.visibility</p:attrName>
                                        </p:attrNameLst>
                                      </p:cBhvr>
                                      <p:to>
                                        <p:strVal val="visible"/>
                                      </p:to>
                                    </p:set>
                                    <p:animEffect transition="in" filter="fade">
                                      <p:cBhvr>
                                        <p:cTn id="15" dur="500"/>
                                        <p:tgtEl>
                                          <p:spTgt spid="215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510">
                                            <p:txEl>
                                              <p:pRg st="2" end="2"/>
                                            </p:txEl>
                                          </p:spTgt>
                                        </p:tgtEl>
                                        <p:attrNameLst>
                                          <p:attrName>style.visibility</p:attrName>
                                        </p:attrNameLst>
                                      </p:cBhvr>
                                      <p:to>
                                        <p:strVal val="visible"/>
                                      </p:to>
                                    </p:set>
                                    <p:animEffect transition="in" filter="fade">
                                      <p:cBhvr>
                                        <p:cTn id="20" dur="500"/>
                                        <p:tgtEl>
                                          <p:spTgt spid="215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510">
                                            <p:txEl>
                                              <p:pRg st="3" end="3"/>
                                            </p:txEl>
                                          </p:spTgt>
                                        </p:tgtEl>
                                        <p:attrNameLst>
                                          <p:attrName>style.visibility</p:attrName>
                                        </p:attrNameLst>
                                      </p:cBhvr>
                                      <p:to>
                                        <p:strVal val="visible"/>
                                      </p:to>
                                    </p:set>
                                    <p:animEffect transition="in" filter="fade">
                                      <p:cBhvr>
                                        <p:cTn id="25" dur="500"/>
                                        <p:tgtEl>
                                          <p:spTgt spid="215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uild="p"/>
      <p:bldP spid="1597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ISTQB Error Taxonomy</a:t>
            </a:r>
          </a:p>
        </p:txBody>
      </p:sp>
      <p:sp>
        <p:nvSpPr>
          <p:cNvPr id="48134" name="Rectangle 3"/>
          <p:cNvSpPr>
            <a:spLocks noGrp="1" noChangeArrowheads="1"/>
          </p:cNvSpPr>
          <p:nvPr>
            <p:ph idx="1"/>
          </p:nvPr>
        </p:nvSpPr>
        <p:spPr/>
        <p:txBody>
          <a:bodyPr/>
          <a:lstStyle/>
          <a:p>
            <a:r>
              <a:rPr lang="en-US" b="1" dirty="0"/>
              <a:t>Error: </a:t>
            </a:r>
            <a:r>
              <a:rPr lang="en-US" dirty="0"/>
              <a:t>A human action that produces an incorrect result.  </a:t>
            </a:r>
            <a:r>
              <a:rPr lang="en-US" i="1" dirty="0"/>
              <a:t>Syn: mistake </a:t>
            </a:r>
          </a:p>
          <a:p>
            <a:r>
              <a:rPr lang="en-US" b="1" dirty="0"/>
              <a:t>Defect</a:t>
            </a:r>
            <a:r>
              <a:rPr lang="en-US" dirty="0"/>
              <a:t>: An imperfection or deficiency in a work product where it does not meet its requirements or specifications.  </a:t>
            </a:r>
            <a:r>
              <a:rPr lang="en-US" i="1" dirty="0"/>
              <a:t>Syn: fault, bug</a:t>
            </a:r>
          </a:p>
          <a:p>
            <a:r>
              <a:rPr lang="en-US" b="1" dirty="0"/>
              <a:t>Failure</a:t>
            </a:r>
            <a:r>
              <a:rPr lang="en-US" dirty="0"/>
              <a:t>: An event in which a component or system does not perform a required function within specified limits.  </a:t>
            </a:r>
            <a:r>
              <a:rPr lang="en-US" i="1" dirty="0"/>
              <a:t>Syn: unexpected result, crash, system go “boom”</a:t>
            </a:r>
            <a:endParaRPr lang="en-US" dirty="0"/>
          </a:p>
          <a:p>
            <a:endParaRPr lang="en-US" dirty="0"/>
          </a:p>
          <a:p>
            <a:endParaRPr lang="en-US" dirty="0"/>
          </a:p>
          <a:p>
            <a:pPr marL="0" indent="0">
              <a:buNone/>
            </a:pPr>
            <a:endParaRPr lang="en-US" dirty="0"/>
          </a:p>
          <a:p>
            <a:pPr marL="0" indent="0">
              <a:buNone/>
            </a:pPr>
            <a:endParaRPr lang="en-US" dirty="0"/>
          </a:p>
        </p:txBody>
      </p:sp>
      <p:sp>
        <p:nvSpPr>
          <p:cNvPr id="481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D8C035F-230C-499D-AC34-32A7EDE3C424}" type="slidenum">
              <a:rPr lang="en-US" sz="900" b="0">
                <a:solidFill>
                  <a:schemeClr val="tx1"/>
                </a:solidFill>
              </a:rPr>
              <a:pPr/>
              <a:t>26</a:t>
            </a:fld>
            <a:endParaRPr lang="en-US" sz="900" b="0">
              <a:solidFill>
                <a:schemeClr val="tx1"/>
              </a:solidFill>
            </a:endParaRPr>
          </a:p>
        </p:txBody>
      </p:sp>
      <p:sp>
        <p:nvSpPr>
          <p:cNvPr id="3" name="Rectangle 2">
            <a:extLst>
              <a:ext uri="{FF2B5EF4-FFF2-40B4-BE49-F238E27FC236}">
                <a16:creationId xmlns:a16="http://schemas.microsoft.com/office/drawing/2014/main" id="{DB1B52B1-DA5A-4072-A4E0-9445EE0A85F6}"/>
              </a:ext>
            </a:extLst>
          </p:cNvPr>
          <p:cNvSpPr/>
          <p:nvPr/>
        </p:nvSpPr>
        <p:spPr>
          <a:xfrm>
            <a:off x="325316" y="4842305"/>
            <a:ext cx="11614638" cy="9319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There are similar anomaly taxonomies offered by IEEE and ISO, but we’ll use these ISTQB definitions.</a:t>
            </a:r>
          </a:p>
        </p:txBody>
      </p:sp>
    </p:spTree>
    <p:extLst>
      <p:ext uri="{BB962C8B-B14F-4D97-AF65-F5344CB8AC3E}">
        <p14:creationId xmlns:p14="http://schemas.microsoft.com/office/powerpoint/2010/main" val="3985027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5F867442-CC22-4F76-9C49-190D16B08DAA}"/>
              </a:ext>
            </a:extLst>
          </p:cNvPr>
          <p:cNvSpPr txBox="1">
            <a:spLocks noChangeArrowheads="1"/>
          </p:cNvSpPr>
          <p:nvPr/>
        </p:nvSpPr>
        <p:spPr bwMode="auto">
          <a:xfrm>
            <a:off x="228600" y="2156984"/>
            <a:ext cx="11667392" cy="11264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Defects in software are equivalent to design mistakes in hardware.</a:t>
            </a:r>
          </a:p>
          <a:p>
            <a:r>
              <a:rPr lang="en-US" dirty="0"/>
              <a:t>Software does not degrade.</a:t>
            </a:r>
          </a:p>
        </p:txBody>
      </p:sp>
    </p:spTree>
    <p:extLst>
      <p:ext uri="{BB962C8B-B14F-4D97-AF65-F5344CB8AC3E}">
        <p14:creationId xmlns:p14="http://schemas.microsoft.com/office/powerpoint/2010/main" val="4336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40ADC5-0505-44E5-B1AD-B4E61582576C}"/>
              </a:ext>
            </a:extLst>
          </p:cNvPr>
          <p:cNvSpPr>
            <a:spLocks noGrp="1"/>
          </p:cNvSpPr>
          <p:nvPr>
            <p:ph type="title"/>
          </p:nvPr>
        </p:nvSpPr>
        <p:spPr/>
        <p:txBody>
          <a:bodyPr/>
          <a:lstStyle/>
          <a:p>
            <a:r>
              <a:rPr lang="en-US" dirty="0"/>
              <a:t>A Concrete Example</a:t>
            </a:r>
          </a:p>
        </p:txBody>
      </p:sp>
      <p:sp>
        <p:nvSpPr>
          <p:cNvPr id="5" name="TextBox 4">
            <a:extLst>
              <a:ext uri="{FF2B5EF4-FFF2-40B4-BE49-F238E27FC236}">
                <a16:creationId xmlns:a16="http://schemas.microsoft.com/office/drawing/2014/main" id="{8AA05DC9-49EF-4245-A9A2-BFB609AABAF2}"/>
              </a:ext>
            </a:extLst>
          </p:cNvPr>
          <p:cNvSpPr txBox="1"/>
          <p:nvPr/>
        </p:nvSpPr>
        <p:spPr>
          <a:xfrm>
            <a:off x="838200" y="1844240"/>
            <a:ext cx="7149714" cy="3970318"/>
          </a:xfrm>
          <a:prstGeom prst="rect">
            <a:avLst/>
          </a:prstGeom>
          <a:noFill/>
          <a:ln>
            <a:solidFill>
              <a:schemeClr val="tx1"/>
            </a:solidFill>
          </a:ln>
        </p:spPr>
        <p:txBody>
          <a:bodyPr wrap="none" rtlCol="0">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CountZero</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array)</a:t>
            </a:r>
          </a:p>
          <a:p>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//If array is null, throw </a:t>
            </a:r>
            <a:r>
              <a:rPr lang="en-US" dirty="0" err="1">
                <a:solidFill>
                  <a:srgbClr val="008000"/>
                </a:solidFill>
                <a:latin typeface="Consolas" panose="020B0609020204030204" pitchFamily="49" charset="0"/>
              </a:rPr>
              <a:t>NullPointerException</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//else return the number of occurrences of 0 in array</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count = 0;</a:t>
            </a: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1; i &lt; array.Length; i++)</a:t>
            </a:r>
          </a:p>
          <a:p>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(array[</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0)</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count++;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count;</a:t>
            </a:r>
          </a:p>
          <a:p>
            <a:r>
              <a:rPr lang="en-US" dirty="0">
                <a:solidFill>
                  <a:srgbClr val="000000"/>
                </a:solidFill>
                <a:latin typeface="Consolas" panose="020B0609020204030204" pitchFamily="49" charset="0"/>
              </a:rPr>
              <a:t>}  </a:t>
            </a:r>
            <a:endParaRPr lang="en-US" dirty="0"/>
          </a:p>
        </p:txBody>
      </p:sp>
      <p:sp>
        <p:nvSpPr>
          <p:cNvPr id="9" name="Oval 8">
            <a:extLst>
              <a:ext uri="{FF2B5EF4-FFF2-40B4-BE49-F238E27FC236}">
                <a16:creationId xmlns:a16="http://schemas.microsoft.com/office/drawing/2014/main" id="{2F03BBB7-AD48-4F14-8EBA-9E960AAF47AD}"/>
              </a:ext>
            </a:extLst>
          </p:cNvPr>
          <p:cNvSpPr/>
          <p:nvPr/>
        </p:nvSpPr>
        <p:spPr bwMode="auto">
          <a:xfrm>
            <a:off x="2085509" y="3131186"/>
            <a:ext cx="1108609" cy="469338"/>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000" b="1">
              <a:solidFill>
                <a:srgbClr val="FAFD00"/>
              </a:solidFill>
              <a:latin typeface="Times New Roman" pitchFamily="18" charset="0"/>
            </a:endParaRPr>
          </a:p>
        </p:txBody>
      </p:sp>
      <p:cxnSp>
        <p:nvCxnSpPr>
          <p:cNvPr id="10" name="Straight Connector 9">
            <a:extLst>
              <a:ext uri="{FF2B5EF4-FFF2-40B4-BE49-F238E27FC236}">
                <a16:creationId xmlns:a16="http://schemas.microsoft.com/office/drawing/2014/main" id="{63F375FA-391C-410D-8946-8CEA3B97D964}"/>
              </a:ext>
            </a:extLst>
          </p:cNvPr>
          <p:cNvCxnSpPr>
            <a:cxnSpLocks/>
            <a:stCxn id="9" idx="7"/>
            <a:endCxn id="11" idx="1"/>
          </p:cNvCxnSpPr>
          <p:nvPr/>
        </p:nvCxnSpPr>
        <p:spPr bwMode="auto">
          <a:xfrm flipV="1">
            <a:off x="3031766" y="1387354"/>
            <a:ext cx="2039702" cy="1812565"/>
          </a:xfrm>
          <a:prstGeom prst="line">
            <a:avLst/>
          </a:prstGeom>
          <a:solidFill>
            <a:schemeClr val="accent1"/>
          </a:solidFill>
          <a:ln w="38100" cap="flat" cmpd="sng" algn="ctr">
            <a:solidFill>
              <a:srgbClr val="FF0000"/>
            </a:solidFill>
            <a:prstDash val="solid"/>
            <a:round/>
            <a:headEnd type="none" w="sm" len="sm"/>
            <a:tailEnd type="none" w="sm" len="sm"/>
          </a:ln>
          <a:effectLst/>
        </p:spPr>
      </p:cxnSp>
      <p:sp>
        <p:nvSpPr>
          <p:cNvPr id="11" name="Rounded Rectangle 10">
            <a:extLst>
              <a:ext uri="{FF2B5EF4-FFF2-40B4-BE49-F238E27FC236}">
                <a16:creationId xmlns:a16="http://schemas.microsoft.com/office/drawing/2014/main" id="{3A8BBB15-AA37-4AAB-BE78-9A1DC1899162}"/>
              </a:ext>
            </a:extLst>
          </p:cNvPr>
          <p:cNvSpPr/>
          <p:nvPr/>
        </p:nvSpPr>
        <p:spPr bwMode="auto">
          <a:xfrm>
            <a:off x="5071468" y="1043442"/>
            <a:ext cx="4552034" cy="687823"/>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accent1"/>
                </a:solidFill>
              </a:rPr>
              <a:t>Fault</a:t>
            </a:r>
            <a:r>
              <a:rPr lang="en-US" sz="2000" b="1" dirty="0"/>
              <a:t>: </a:t>
            </a:r>
            <a:r>
              <a:rPr lang="en-US" sz="2000" dirty="0"/>
              <a:t>Should start searching at 0, not 1</a:t>
            </a:r>
          </a:p>
        </p:txBody>
      </p:sp>
      <p:sp>
        <p:nvSpPr>
          <p:cNvPr id="15" name="Rectangle 14">
            <a:extLst>
              <a:ext uri="{FF2B5EF4-FFF2-40B4-BE49-F238E27FC236}">
                <a16:creationId xmlns:a16="http://schemas.microsoft.com/office/drawing/2014/main" id="{3EBEA5AD-BED5-43D6-9C51-E4767FA65671}"/>
              </a:ext>
            </a:extLst>
          </p:cNvPr>
          <p:cNvSpPr/>
          <p:nvPr/>
        </p:nvSpPr>
        <p:spPr bwMode="auto">
          <a:xfrm>
            <a:off x="8280849" y="2112023"/>
            <a:ext cx="1767041" cy="1343278"/>
          </a:xfrm>
          <a:prstGeom prst="rect">
            <a:avLst/>
          </a:prstGeom>
          <a:solidFill>
            <a:schemeClr val="bg1"/>
          </a:solidFill>
          <a:ln w="38100"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u="sng" dirty="0"/>
              <a:t>Test 1</a:t>
            </a:r>
          </a:p>
          <a:p>
            <a:pPr eaLnBrk="0" fontAlgn="base" hangingPunct="0">
              <a:spcBef>
                <a:spcPct val="0"/>
              </a:spcBef>
              <a:spcAft>
                <a:spcPct val="0"/>
              </a:spcAft>
            </a:pPr>
            <a:r>
              <a:rPr lang="en-US" dirty="0"/>
              <a:t>[ 2, 7, 0 ]</a:t>
            </a:r>
          </a:p>
          <a:p>
            <a:pPr eaLnBrk="0" fontAlgn="base" hangingPunct="0">
              <a:spcBef>
                <a:spcPct val="0"/>
              </a:spcBef>
              <a:spcAft>
                <a:spcPct val="0"/>
              </a:spcAft>
            </a:pPr>
            <a:r>
              <a:rPr lang="en-US" sz="2000" b="1" dirty="0"/>
              <a:t>Expected: 1</a:t>
            </a:r>
          </a:p>
          <a:p>
            <a:r>
              <a:rPr lang="en-US" dirty="0"/>
              <a:t>Actual: 1</a:t>
            </a:r>
            <a:endParaRPr lang="en-US" sz="2000" b="1" dirty="0"/>
          </a:p>
        </p:txBody>
      </p:sp>
      <p:sp>
        <p:nvSpPr>
          <p:cNvPr id="16" name="Rectangle 15">
            <a:extLst>
              <a:ext uri="{FF2B5EF4-FFF2-40B4-BE49-F238E27FC236}">
                <a16:creationId xmlns:a16="http://schemas.microsoft.com/office/drawing/2014/main" id="{2FF1A313-67FB-40BB-8E20-4EB2DFFBECE7}"/>
              </a:ext>
            </a:extLst>
          </p:cNvPr>
          <p:cNvSpPr/>
          <p:nvPr/>
        </p:nvSpPr>
        <p:spPr bwMode="auto">
          <a:xfrm>
            <a:off x="8499333" y="3607701"/>
            <a:ext cx="1758764" cy="1343278"/>
          </a:xfrm>
          <a:prstGeom prst="rect">
            <a:avLst/>
          </a:prstGeom>
          <a:solidFill>
            <a:schemeClr val="bg1"/>
          </a:solidFill>
          <a:ln w="38100"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u="sng" dirty="0"/>
              <a:t>Test 2</a:t>
            </a:r>
          </a:p>
          <a:p>
            <a:pPr eaLnBrk="0" fontAlgn="base" hangingPunct="0">
              <a:spcBef>
                <a:spcPct val="0"/>
              </a:spcBef>
              <a:spcAft>
                <a:spcPct val="0"/>
              </a:spcAft>
            </a:pPr>
            <a:r>
              <a:rPr lang="en-US" dirty="0"/>
              <a:t>[ 0, 2, 7 ]</a:t>
            </a:r>
          </a:p>
          <a:p>
            <a:r>
              <a:rPr lang="en-US" sz="2000" b="1" dirty="0"/>
              <a:t>Expected: </a:t>
            </a:r>
            <a:r>
              <a:rPr lang="en-US" dirty="0"/>
              <a:t>1</a:t>
            </a:r>
            <a:endParaRPr lang="en-US" sz="2000" b="1" dirty="0"/>
          </a:p>
          <a:p>
            <a:pPr eaLnBrk="0" fontAlgn="base" hangingPunct="0">
              <a:spcBef>
                <a:spcPct val="0"/>
              </a:spcBef>
              <a:spcAft>
                <a:spcPct val="0"/>
              </a:spcAft>
            </a:pPr>
            <a:r>
              <a:rPr lang="en-US" dirty="0"/>
              <a:t>Actual: 0</a:t>
            </a:r>
            <a:endParaRPr lang="en-US" sz="2000" b="1" dirty="0"/>
          </a:p>
        </p:txBody>
      </p:sp>
      <p:sp>
        <p:nvSpPr>
          <p:cNvPr id="17" name="Rounded Rectangle 15">
            <a:extLst>
              <a:ext uri="{FF2B5EF4-FFF2-40B4-BE49-F238E27FC236}">
                <a16:creationId xmlns:a16="http://schemas.microsoft.com/office/drawing/2014/main" id="{389A543C-0177-4208-87B9-B33B5A4C22CB}"/>
              </a:ext>
            </a:extLst>
          </p:cNvPr>
          <p:cNvSpPr/>
          <p:nvPr/>
        </p:nvSpPr>
        <p:spPr bwMode="auto">
          <a:xfrm>
            <a:off x="3824654" y="3607701"/>
            <a:ext cx="4236780" cy="916064"/>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r>
              <a:rPr lang="en-US" sz="2000" b="1" dirty="0">
                <a:solidFill>
                  <a:schemeClr val="accent1"/>
                </a:solidFill>
              </a:rPr>
              <a:t>Result of the fault</a:t>
            </a:r>
            <a:r>
              <a:rPr lang="en-US" sz="2000" b="1" dirty="0"/>
              <a:t>: </a:t>
            </a:r>
            <a:r>
              <a:rPr lang="en-US" sz="2000" b="1" i="1" dirty="0" err="1"/>
              <a:t>i</a:t>
            </a:r>
            <a:r>
              <a:rPr lang="en-US" sz="2000" b="1" dirty="0"/>
              <a:t> is </a:t>
            </a:r>
            <a:r>
              <a:rPr lang="en-US" dirty="0"/>
              <a:t>1</a:t>
            </a:r>
            <a:r>
              <a:rPr lang="en-US" sz="2000" b="1" dirty="0"/>
              <a:t>, not 0, on the first iteration</a:t>
            </a:r>
          </a:p>
          <a:p>
            <a:pPr eaLnBrk="0" fontAlgn="base" hangingPunct="0">
              <a:spcBef>
                <a:spcPct val="0"/>
              </a:spcBef>
              <a:spcAft>
                <a:spcPct val="0"/>
              </a:spcAft>
            </a:pPr>
            <a:r>
              <a:rPr lang="en-US" sz="2000" b="1" dirty="0">
                <a:solidFill>
                  <a:schemeClr val="accent1"/>
                </a:solidFill>
              </a:rPr>
              <a:t>Failure</a:t>
            </a:r>
            <a:r>
              <a:rPr lang="en-US" dirty="0"/>
              <a:t>: none</a:t>
            </a:r>
            <a:endParaRPr lang="en-US" sz="2000" b="1" dirty="0"/>
          </a:p>
        </p:txBody>
      </p:sp>
      <p:sp>
        <p:nvSpPr>
          <p:cNvPr id="18" name="Rounded Rectangle 16">
            <a:extLst>
              <a:ext uri="{FF2B5EF4-FFF2-40B4-BE49-F238E27FC236}">
                <a16:creationId xmlns:a16="http://schemas.microsoft.com/office/drawing/2014/main" id="{5336B33F-9E2F-4590-AF3D-B97D7757F72F}"/>
              </a:ext>
            </a:extLst>
          </p:cNvPr>
          <p:cNvSpPr/>
          <p:nvPr/>
        </p:nvSpPr>
        <p:spPr bwMode="auto">
          <a:xfrm>
            <a:off x="4766210" y="5076722"/>
            <a:ext cx="5355253" cy="916064"/>
          </a:xfrm>
          <a:prstGeom prst="roundRect">
            <a:avLst/>
          </a:prstGeom>
          <a:solidFill>
            <a:schemeClr val="bg1"/>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r>
              <a:rPr lang="en-US" sz="2000" b="1" dirty="0">
                <a:solidFill>
                  <a:schemeClr val="accent1"/>
                </a:solidFill>
              </a:rPr>
              <a:t>Result of the fault</a:t>
            </a:r>
            <a:r>
              <a:rPr lang="en-US" sz="2000" b="1" dirty="0"/>
              <a:t>:  </a:t>
            </a:r>
            <a:r>
              <a:rPr lang="en-US" sz="2000" b="1" i="1" dirty="0" err="1"/>
              <a:t>i</a:t>
            </a:r>
            <a:r>
              <a:rPr lang="en-US" sz="2000" b="1" dirty="0"/>
              <a:t> is </a:t>
            </a:r>
            <a:r>
              <a:rPr lang="en-US" dirty="0"/>
              <a:t>1</a:t>
            </a:r>
            <a:r>
              <a:rPr lang="en-US" sz="2000" b="1" dirty="0"/>
              <a:t>, not 0</a:t>
            </a:r>
          </a:p>
          <a:p>
            <a:pPr eaLnBrk="0" fontAlgn="base" hangingPunct="0">
              <a:spcBef>
                <a:spcPct val="0"/>
              </a:spcBef>
              <a:spcAft>
                <a:spcPct val="0"/>
              </a:spcAft>
            </a:pPr>
            <a:r>
              <a:rPr lang="en-US" i="1" dirty="0" err="1"/>
              <a:t>i</a:t>
            </a:r>
            <a:r>
              <a:rPr lang="en-US" dirty="0"/>
              <a:t> propagates to the variable </a:t>
            </a:r>
            <a:r>
              <a:rPr lang="en-US" i="1" dirty="0"/>
              <a:t>count</a:t>
            </a:r>
            <a:endParaRPr lang="en-US" sz="2000" b="1" i="1" dirty="0"/>
          </a:p>
          <a:p>
            <a:pPr eaLnBrk="0" fontAlgn="base" hangingPunct="0">
              <a:spcBef>
                <a:spcPct val="0"/>
              </a:spcBef>
              <a:spcAft>
                <a:spcPct val="0"/>
              </a:spcAft>
            </a:pPr>
            <a:r>
              <a:rPr lang="en-US" sz="2000" b="1" dirty="0">
                <a:solidFill>
                  <a:schemeClr val="accent1"/>
                </a:solidFill>
              </a:rPr>
              <a:t>Failure</a:t>
            </a:r>
            <a:r>
              <a:rPr lang="en-US" dirty="0"/>
              <a:t>: </a:t>
            </a:r>
            <a:r>
              <a:rPr lang="en-US" i="1" dirty="0"/>
              <a:t>count</a:t>
            </a:r>
            <a:r>
              <a:rPr lang="en-US" dirty="0"/>
              <a:t> is 0 at the return statement</a:t>
            </a:r>
            <a:endParaRPr lang="en-US" sz="2000" b="1" dirty="0"/>
          </a:p>
        </p:txBody>
      </p:sp>
      <p:cxnSp>
        <p:nvCxnSpPr>
          <p:cNvPr id="19" name="Straight Connector 18">
            <a:extLst>
              <a:ext uri="{FF2B5EF4-FFF2-40B4-BE49-F238E27FC236}">
                <a16:creationId xmlns:a16="http://schemas.microsoft.com/office/drawing/2014/main" id="{811A1563-554B-490B-A659-0523359B60AC}"/>
              </a:ext>
            </a:extLst>
          </p:cNvPr>
          <p:cNvCxnSpPr>
            <a:cxnSpLocks/>
            <a:stCxn id="17" idx="0"/>
            <a:endCxn id="15" idx="1"/>
          </p:cNvCxnSpPr>
          <p:nvPr/>
        </p:nvCxnSpPr>
        <p:spPr bwMode="auto">
          <a:xfrm flipV="1">
            <a:off x="5943044" y="2783662"/>
            <a:ext cx="2337805" cy="824039"/>
          </a:xfrm>
          <a:prstGeom prst="line">
            <a:avLst/>
          </a:prstGeom>
          <a:solidFill>
            <a:schemeClr val="accent1"/>
          </a:solidFill>
          <a:ln w="38100" cap="flat" cmpd="sng" algn="ctr">
            <a:solidFill>
              <a:srgbClr val="FF0000"/>
            </a:solidFill>
            <a:prstDash val="solid"/>
            <a:round/>
            <a:headEnd type="none" w="sm" len="sm"/>
            <a:tailEnd type="none" w="sm" len="sm"/>
          </a:ln>
          <a:effectLst/>
        </p:spPr>
      </p:cxnSp>
      <p:cxnSp>
        <p:nvCxnSpPr>
          <p:cNvPr id="20" name="Straight Connector 19">
            <a:extLst>
              <a:ext uri="{FF2B5EF4-FFF2-40B4-BE49-F238E27FC236}">
                <a16:creationId xmlns:a16="http://schemas.microsoft.com/office/drawing/2014/main" id="{AE056880-173C-4ACF-BCAA-73E9833996CE}"/>
              </a:ext>
            </a:extLst>
          </p:cNvPr>
          <p:cNvCxnSpPr>
            <a:stCxn id="18" idx="0"/>
            <a:endCxn id="16" idx="1"/>
          </p:cNvCxnSpPr>
          <p:nvPr/>
        </p:nvCxnSpPr>
        <p:spPr bwMode="auto">
          <a:xfrm flipV="1">
            <a:off x="7443837" y="4279340"/>
            <a:ext cx="1055497" cy="797382"/>
          </a:xfrm>
          <a:prstGeom prst="line">
            <a:avLst/>
          </a:prstGeom>
          <a:solidFill>
            <a:schemeClr val="accent1"/>
          </a:solidFill>
          <a:ln w="38100" cap="flat" cmpd="sng" algn="ctr">
            <a:solidFill>
              <a:srgbClr val="FF0000"/>
            </a:solidFill>
            <a:prstDash val="solid"/>
            <a:round/>
            <a:headEnd type="none" w="sm" len="sm"/>
            <a:tailEnd type="none" w="sm" len="sm"/>
          </a:ln>
          <a:effectLst/>
        </p:spPr>
      </p:cxnSp>
    </p:spTree>
    <p:extLst>
      <p:ext uri="{BB962C8B-B14F-4D97-AF65-F5344CB8AC3E}">
        <p14:creationId xmlns:p14="http://schemas.microsoft.com/office/powerpoint/2010/main" val="30730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00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62"/>
                                        </p:tgtEl>
                                        <p:attrNameLst>
                                          <p:attrName>style.visibility</p:attrName>
                                        </p:attrNameLst>
                                      </p:cBhvr>
                                      <p:to>
                                        <p:strVal val="visible"/>
                                      </p:to>
                                    </p:set>
                                    <p:animEffect transition="in" filter="fade">
                                      <p:cBhvr>
                                        <p:cTn id="11" dur="500"/>
                                        <p:tgtEl>
                                          <p:spTgt spid="206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60"/>
                                        </p:tgtEl>
                                        <p:attrNameLst>
                                          <p:attrName>style.visibility</p:attrName>
                                        </p:attrNameLst>
                                      </p:cBhvr>
                                      <p:to>
                                        <p:strVal val="visible"/>
                                      </p:to>
                                    </p:set>
                                    <p:animEffect transition="in" filter="fade">
                                      <p:cBhvr>
                                        <p:cTn id="28" dur="500"/>
                                        <p:tgtEl>
                                          <p:spTgt spid="20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58"/>
                                        </p:tgtEl>
                                        <p:attrNameLst>
                                          <p:attrName>style.visibility</p:attrName>
                                        </p:attrNameLst>
                                      </p:cBhvr>
                                      <p:to>
                                        <p:strVal val="visible"/>
                                      </p:to>
                                    </p:set>
                                    <p:animEffect transition="in" filter="fade">
                                      <p:cBhvr>
                                        <p:cTn id="45" dur="500"/>
                                        <p:tgtEl>
                                          <p:spTgt spid="20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9" grpId="0" animBg="1"/>
      <p:bldP spid="35" grpId="0" animBg="1"/>
      <p:bldP spid="36" grpId="0" animBg="1"/>
      <p:bldP spid="52" grpId="0" animBg="1"/>
      <p:bldP spid="53" grpId="0" animBg="1"/>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44071" y="75819"/>
            <a:ext cx="10609729" cy="1420463"/>
          </a:xfrm>
        </p:spPr>
        <p:txBody>
          <a:bodyPr/>
          <a:lstStyle/>
          <a:p>
            <a:r>
              <a:rPr lang="en-US" dirty="0"/>
              <a:t>Software is a Skin that Surrounds Our Civilization</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02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5FCEEFC5-F656-451A-9FA9-C06EF1FD135B}" type="slidenum">
              <a:rPr lang="en-US" sz="900" b="0">
                <a:solidFill>
                  <a:schemeClr val="tx1"/>
                </a:solidFill>
              </a:rPr>
              <a:pPr/>
              <a:t>3</a:t>
            </a:fld>
            <a:endParaRPr lang="en-US" sz="900" b="0">
              <a:solidFill>
                <a:schemeClr val="tx1"/>
              </a:solidFill>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2514600"/>
            <a:ext cx="12192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413" y="3179764"/>
            <a:ext cx="16192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913" y="1755776"/>
            <a:ext cx="14287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C:\Documents and Settings\rpanesar\My Documents\My Pictures\Microsoft Clip Organizer\j04100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9751" y="2076451"/>
            <a:ext cx="1000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C:\Documents and Settings\rpanesar\My Documents\My Pictures\Microsoft Clip Organizer\j043305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9600" y="374173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8389" y="1666876"/>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7713" y="4675188"/>
            <a:ext cx="16430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3175" y="5132389"/>
            <a:ext cx="165735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52688" y="3286126"/>
            <a:ext cx="9144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28100" y="1598613"/>
            <a:ext cx="98583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MCj0415748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47989" y="1327360"/>
            <a:ext cx="16668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MCj0290387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87513" y="4527551"/>
            <a:ext cx="15811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j021508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86600" y="4038601"/>
            <a:ext cx="12144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descr="C:\Documents and Settings\rpanesar\Local Settings\Temporary Internet Files\Content.IE5\P2WWCY0O\MCj02811390000[1].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42338" y="2590801"/>
            <a:ext cx="2125662"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7650163" y="6153150"/>
            <a:ext cx="2628900" cy="254000"/>
          </a:xfrm>
          <a:prstGeom prst="rect">
            <a:avLst/>
          </a:prstGeom>
          <a:solidFill>
            <a:schemeClr val="bg1">
              <a:lumMod val="75000"/>
            </a:schemeClr>
          </a:solidFill>
        </p:spPr>
        <p:txBody>
          <a:bodyPr anchor="ctr">
            <a:spAutoFit/>
          </a:bodyPr>
          <a:lstStyle/>
          <a:p>
            <a:pPr algn="ctr">
              <a:defRPr/>
            </a:pPr>
            <a:r>
              <a:rPr lang="en-US" sz="1050" dirty="0">
                <a:latin typeface="Comic Sans MS" pitchFamily="66" charset="0"/>
              </a:rPr>
              <a:t>Quote by Dr. Mark Harman</a:t>
            </a:r>
          </a:p>
        </p:txBody>
      </p:sp>
    </p:spTree>
    <p:extLst>
      <p:ext uri="{BB962C8B-B14F-4D97-AF65-F5344CB8AC3E}">
        <p14:creationId xmlns:p14="http://schemas.microsoft.com/office/powerpoint/2010/main" val="1321099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par>
                          <p:cTn id="44" fill="hold" nodeType="afterGroup">
                            <p:stCondLst>
                              <p:cond delay="5000"/>
                            </p:stCondLst>
                            <p:childTnLst>
                              <p:par>
                                <p:cTn id="45" presetID="9"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par>
                          <p:cTn id="56" fill="hold" nodeType="afterGroup">
                            <p:stCondLst>
                              <p:cond delay="6500"/>
                            </p:stCondLst>
                            <p:childTnLst>
                              <p:par>
                                <p:cTn id="57" presetID="9"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FAC-11E4-4F33-9800-6FD810DF39D0}"/>
              </a:ext>
            </a:extLst>
          </p:cNvPr>
          <p:cNvSpPr>
            <a:spLocks noGrp="1"/>
          </p:cNvSpPr>
          <p:nvPr>
            <p:ph type="title"/>
          </p:nvPr>
        </p:nvSpPr>
        <p:spPr/>
        <p:txBody>
          <a:bodyPr/>
          <a:lstStyle/>
          <a:p>
            <a:r>
              <a:rPr lang="en-US" dirty="0"/>
              <a:t>How defects are introduced</a:t>
            </a:r>
          </a:p>
        </p:txBody>
      </p:sp>
      <p:pic>
        <p:nvPicPr>
          <p:cNvPr id="4" name="Picture 3">
            <a:extLst>
              <a:ext uri="{FF2B5EF4-FFF2-40B4-BE49-F238E27FC236}">
                <a16:creationId xmlns:a16="http://schemas.microsoft.com/office/drawing/2014/main" id="{720DF5C0-FDDE-42D0-8395-143F23E30C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26123" y="2009603"/>
            <a:ext cx="1320506" cy="1313664"/>
          </a:xfrm>
          <a:prstGeom prst="rect">
            <a:avLst/>
          </a:prstGeom>
        </p:spPr>
      </p:pic>
      <p:pic>
        <p:nvPicPr>
          <p:cNvPr id="2050" name="Picture 2" descr="Image result for programmer free clip art">
            <a:extLst>
              <a:ext uri="{FF2B5EF4-FFF2-40B4-BE49-F238E27FC236}">
                <a16:creationId xmlns:a16="http://schemas.microsoft.com/office/drawing/2014/main" id="{F8363432-040A-4E5C-8286-8A0CE27D1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080" y="1914744"/>
            <a:ext cx="1838325" cy="1445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ogrammer free clip art">
            <a:extLst>
              <a:ext uri="{FF2B5EF4-FFF2-40B4-BE49-F238E27FC236}">
                <a16:creationId xmlns:a16="http://schemas.microsoft.com/office/drawing/2014/main" id="{03B97D10-E83F-4188-8DC7-B9AEB02DD2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667" l="0" r="99556">
                        <a14:foregroundMark x1="8000" y1="55111" x2="8000" y2="55111"/>
                        <a14:foregroundMark x1="12444" y1="8444" x2="99111" y2="17778"/>
                        <a14:foregroundMark x1="99111" y1="17778" x2="18222" y2="18222"/>
                        <a14:foregroundMark x1="18222" y1="18222" x2="60444" y2="23111"/>
                        <a14:foregroundMark x1="60444" y1="23111" x2="31111" y2="24000"/>
                        <a14:foregroundMark x1="31111" y1="24000" x2="4000" y2="38222"/>
                        <a14:foregroundMark x1="4000" y1="38222" x2="9778" y2="49778"/>
                        <a14:foregroundMark x1="889" y1="2667" x2="5333" y2="55556"/>
                        <a14:foregroundMark x1="5333" y1="55556" x2="17333" y2="82667"/>
                        <a14:foregroundMark x1="17333" y1="82667" x2="72000" y2="74222"/>
                        <a14:foregroundMark x1="72000" y1="74222" x2="87556" y2="46667"/>
                        <a14:foregroundMark x1="87556" y1="46667" x2="90667" y2="18222"/>
                        <a14:foregroundMark x1="90667" y1="18222" x2="65333" y2="6667"/>
                        <a14:foregroundMark x1="65333" y1="6667" x2="21333" y2="0"/>
                        <a14:foregroundMark x1="21333" y1="0" x2="0" y2="5333"/>
                        <a14:foregroundMark x1="90222" y1="1778" x2="98222" y2="28000"/>
                        <a14:foregroundMark x1="98222" y1="28000" x2="96889" y2="84000"/>
                        <a14:foregroundMark x1="96889" y1="84000" x2="95111" y2="2667"/>
                        <a14:foregroundMark x1="95111" y1="2667" x2="97778" y2="2222"/>
                        <a14:foregroundMark x1="51111" y1="39556" x2="51111" y2="39556"/>
                        <a14:foregroundMark x1="40889" y1="36889" x2="52444" y2="60444"/>
                        <a14:foregroundMark x1="52444" y1="60444" x2="78222" y2="45333"/>
                        <a14:foregroundMark x1="78222" y1="45333" x2="65778" y2="21778"/>
                        <a14:foregroundMark x1="65778" y1="21778" x2="39111" y2="25333"/>
                        <a14:foregroundMark x1="39111" y1="25333" x2="43111" y2="47111"/>
                        <a14:foregroundMark x1="44000" y1="31556" x2="55111" y2="55111"/>
                        <a14:foregroundMark x1="55111" y1="55111" x2="64889" y2="31111"/>
                        <a14:foregroundMark x1="64889" y1="31111" x2="39556" y2="35111"/>
                        <a14:foregroundMark x1="39556" y1="35111" x2="40444" y2="39111"/>
                        <a14:foregroundMark x1="0" y1="79556" x2="6229" y2="83868"/>
                        <a14:foregroundMark x1="67903" y1="83587" x2="58667" y2="75556"/>
                        <a14:foregroundMark x1="58667" y1="75556" x2="444" y2="80000"/>
                        <a14:foregroundMark x1="6222" y1="78222" x2="15954" y2="83169"/>
                        <a14:foregroundMark x1="66827" y1="83523" x2="60889" y2="80444"/>
                        <a14:foregroundMark x1="60889" y1="80444" x2="7556" y2="79556"/>
                        <a14:foregroundMark x1="7556" y1="79556" x2="6222" y2="77778"/>
                        <a14:foregroundMark x1="80113" y1="84273" x2="95111" y2="84000"/>
                        <a14:backgroundMark x1="7556" y1="93333" x2="87111" y2="94667"/>
                        <a14:backgroundMark x1="2667" y1="91111" x2="59556" y2="92000"/>
                        <a14:backgroundMark x1="59556" y1="92000" x2="86222" y2="90667"/>
                        <a14:backgroundMark x1="86222" y1="90667" x2="4889" y2="90222"/>
                        <a14:backgroundMark x1="4889" y1="90222" x2="32000" y2="88000"/>
                        <a14:backgroundMark x1="32000" y1="88000" x2="99111" y2="92000"/>
                        <a14:backgroundMark x1="1333" y1="87556" x2="1333" y2="86667"/>
                        <a14:backgroundMark x1="6667" y1="89333" x2="2222"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4610822" y="174251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E40EF7C7-BF38-4D42-8EAA-36244DDA6F8C}"/>
              </a:ext>
            </a:extLst>
          </p:cNvPr>
          <p:cNvSpPr/>
          <p:nvPr/>
        </p:nvSpPr>
        <p:spPr>
          <a:xfrm>
            <a:off x="9999432" y="1196741"/>
            <a:ext cx="1318846" cy="959156"/>
          </a:xfrm>
          <a:prstGeom prst="cloudCallout">
            <a:avLst>
              <a:gd name="adj1" fmla="val -29500"/>
              <a:gd name="adj2" fmla="val 87250"/>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quot;Not Allowed&quot; Symbol 11">
            <a:extLst>
              <a:ext uri="{FF2B5EF4-FFF2-40B4-BE49-F238E27FC236}">
                <a16:creationId xmlns:a16="http://schemas.microsoft.com/office/drawing/2014/main" id="{EA63B373-0646-43C3-B8F3-0F2BCB9AFA7A}"/>
              </a:ext>
            </a:extLst>
          </p:cNvPr>
          <p:cNvSpPr/>
          <p:nvPr/>
        </p:nvSpPr>
        <p:spPr>
          <a:xfrm>
            <a:off x="10467775" y="147979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sp>
        <p:nvSpPr>
          <p:cNvPr id="8" name="Rectangle: Rounded Corners 7">
            <a:extLst>
              <a:ext uri="{FF2B5EF4-FFF2-40B4-BE49-F238E27FC236}">
                <a16:creationId xmlns:a16="http://schemas.microsoft.com/office/drawing/2014/main" id="{69298B20-2596-484F-9D22-6D4E22841FCA}"/>
              </a:ext>
            </a:extLst>
          </p:cNvPr>
          <p:cNvSpPr/>
          <p:nvPr/>
        </p:nvSpPr>
        <p:spPr>
          <a:xfrm>
            <a:off x="9999432" y="3891573"/>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grpSp>
        <p:nvGrpSpPr>
          <p:cNvPr id="3" name="Group 2">
            <a:extLst>
              <a:ext uri="{FF2B5EF4-FFF2-40B4-BE49-F238E27FC236}">
                <a16:creationId xmlns:a16="http://schemas.microsoft.com/office/drawing/2014/main" id="{548BE3F4-DE8A-446A-BABD-B324B9A3D79C}"/>
              </a:ext>
            </a:extLst>
          </p:cNvPr>
          <p:cNvGrpSpPr/>
          <p:nvPr/>
        </p:nvGrpSpPr>
        <p:grpSpPr>
          <a:xfrm>
            <a:off x="5960742" y="1481082"/>
            <a:ext cx="1318846" cy="959156"/>
            <a:chOff x="5960742" y="1481082"/>
            <a:chExt cx="1318846" cy="959156"/>
          </a:xfrm>
          <a:effectLst>
            <a:outerShdw blurRad="50800" dist="38100" dir="2700000" algn="tl" rotWithShape="0">
              <a:prstClr val="black">
                <a:alpha val="40000"/>
              </a:prstClr>
            </a:outerShdw>
          </a:effectLst>
        </p:grpSpPr>
        <p:sp>
          <p:nvSpPr>
            <p:cNvPr id="14" name="Thought Bubble: Cloud 13">
              <a:extLst>
                <a:ext uri="{FF2B5EF4-FFF2-40B4-BE49-F238E27FC236}">
                  <a16:creationId xmlns:a16="http://schemas.microsoft.com/office/drawing/2014/main" id="{6590C62A-7E0E-456D-823B-2FC29EB4106B}"/>
                </a:ext>
              </a:extLst>
            </p:cNvPr>
            <p:cNvSpPr/>
            <p:nvPr/>
          </p:nvSpPr>
          <p:spPr>
            <a:xfrm>
              <a:off x="5960742" y="1481082"/>
              <a:ext cx="1318846" cy="959156"/>
            </a:xfrm>
            <a:prstGeom prst="cloudCallout">
              <a:avLst>
                <a:gd name="adj1" fmla="val -64167"/>
                <a:gd name="adj2" fmla="val 73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quot;Not Allowed&quot; Symbol 14">
              <a:extLst>
                <a:ext uri="{FF2B5EF4-FFF2-40B4-BE49-F238E27FC236}">
                  <a16:creationId xmlns:a16="http://schemas.microsoft.com/office/drawing/2014/main" id="{45286091-96C0-4EFD-B093-3CD7AACF4E77}"/>
                </a:ext>
              </a:extLst>
            </p:cNvPr>
            <p:cNvSpPr/>
            <p:nvPr/>
          </p:nvSpPr>
          <p:spPr>
            <a:xfrm>
              <a:off x="6429085" y="1746873"/>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pic>
        <p:nvPicPr>
          <p:cNvPr id="2058" name="Picture 10" descr="Image result for mobile application">
            <a:extLst>
              <a:ext uri="{FF2B5EF4-FFF2-40B4-BE49-F238E27FC236}">
                <a16:creationId xmlns:a16="http://schemas.microsoft.com/office/drawing/2014/main" id="{046BF232-2766-49A2-AD71-4C03D2940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506" y="4869983"/>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DB2962C-2A3B-4ADD-AB13-6F43F8745CC6}"/>
              </a:ext>
            </a:extLst>
          </p:cNvPr>
          <p:cNvSpPr/>
          <p:nvPr/>
        </p:nvSpPr>
        <p:spPr>
          <a:xfrm>
            <a:off x="9489478" y="3670569"/>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software design">
            <a:extLst>
              <a:ext uri="{FF2B5EF4-FFF2-40B4-BE49-F238E27FC236}">
                <a16:creationId xmlns:a16="http://schemas.microsoft.com/office/drawing/2014/main" id="{81EB626C-7C68-47B5-8DD5-A36E9D220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5059" y="4838356"/>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ftware requirements">
            <a:extLst>
              <a:ext uri="{FF2B5EF4-FFF2-40B4-BE49-F238E27FC236}">
                <a16:creationId xmlns:a16="http://schemas.microsoft.com/office/drawing/2014/main" id="{E409B9A7-B4E2-4223-8FF0-BD0CC5A9E9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108676">
            <a:off x="939306" y="4950263"/>
            <a:ext cx="1068248" cy="150911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F4899A6-0799-4027-8AFE-18C8B7791777}"/>
              </a:ext>
            </a:extLst>
          </p:cNvPr>
          <p:cNvGrpSpPr/>
          <p:nvPr/>
        </p:nvGrpSpPr>
        <p:grpSpPr>
          <a:xfrm>
            <a:off x="2277703" y="1399223"/>
            <a:ext cx="1318846" cy="959156"/>
            <a:chOff x="2277703" y="1399223"/>
            <a:chExt cx="1318846" cy="959156"/>
          </a:xfrm>
          <a:effectLst>
            <a:outerShdw blurRad="50800" dist="38100" dir="2700000" algn="tl" rotWithShape="0">
              <a:prstClr val="black">
                <a:alpha val="40000"/>
              </a:prstClr>
            </a:outerShdw>
          </a:effectLst>
        </p:grpSpPr>
        <p:sp>
          <p:nvSpPr>
            <p:cNvPr id="23" name="Thought Bubble: Cloud 22">
              <a:extLst>
                <a:ext uri="{FF2B5EF4-FFF2-40B4-BE49-F238E27FC236}">
                  <a16:creationId xmlns:a16="http://schemas.microsoft.com/office/drawing/2014/main" id="{343A956B-320F-452A-AE6F-710A459E2350}"/>
                </a:ext>
              </a:extLst>
            </p:cNvPr>
            <p:cNvSpPr/>
            <p:nvPr/>
          </p:nvSpPr>
          <p:spPr>
            <a:xfrm>
              <a:off x="2277703" y="1399223"/>
              <a:ext cx="1318846" cy="959156"/>
            </a:xfrm>
            <a:prstGeom prst="cloudCallout">
              <a:avLst>
                <a:gd name="adj1" fmla="val -70167"/>
                <a:gd name="adj2" fmla="val 450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quot;Not Allowed&quot; Symbol 23">
              <a:extLst>
                <a:ext uri="{FF2B5EF4-FFF2-40B4-BE49-F238E27FC236}">
                  <a16:creationId xmlns:a16="http://schemas.microsoft.com/office/drawing/2014/main" id="{E9F29EA2-FB93-4E68-B326-5A1404CB52CB}"/>
                </a:ext>
              </a:extLst>
            </p:cNvPr>
            <p:cNvSpPr/>
            <p:nvPr/>
          </p:nvSpPr>
          <p:spPr>
            <a:xfrm>
              <a:off x="2746046" y="1665014"/>
              <a:ext cx="382160" cy="382160"/>
            </a:xfrm>
            <a:prstGeom prst="noSmoking">
              <a:avLst>
                <a:gd name="adj" fmla="val 11921"/>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00"/>
                </a:highlight>
              </a:endParaRPr>
            </a:p>
          </p:txBody>
        </p:sp>
      </p:grpSp>
      <p:sp>
        <p:nvSpPr>
          <p:cNvPr id="28" name="Rectangle: Rounded Corners 27">
            <a:extLst>
              <a:ext uri="{FF2B5EF4-FFF2-40B4-BE49-F238E27FC236}">
                <a16:creationId xmlns:a16="http://schemas.microsoft.com/office/drawing/2014/main" id="{81A420F6-CAFA-48DE-9114-77FDBB6A7951}"/>
              </a:ext>
            </a:extLst>
          </p:cNvPr>
          <p:cNvSpPr/>
          <p:nvPr/>
        </p:nvSpPr>
        <p:spPr>
          <a:xfrm>
            <a:off x="577275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29" name="Arrow: Down 28">
            <a:extLst>
              <a:ext uri="{FF2B5EF4-FFF2-40B4-BE49-F238E27FC236}">
                <a16:creationId xmlns:a16="http://schemas.microsoft.com/office/drawing/2014/main" id="{F8AF6A12-9F24-4119-8136-794CA6D9CA30}"/>
              </a:ext>
            </a:extLst>
          </p:cNvPr>
          <p:cNvSpPr/>
          <p:nvPr/>
        </p:nvSpPr>
        <p:spPr>
          <a:xfrm>
            <a:off x="5262797" y="3667517"/>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14B1B49-F042-44FB-A67C-5447C3CBA0C2}"/>
              </a:ext>
            </a:extLst>
          </p:cNvPr>
          <p:cNvSpPr/>
          <p:nvPr/>
        </p:nvSpPr>
        <p:spPr>
          <a:xfrm>
            <a:off x="1815011" y="3888521"/>
            <a:ext cx="1318846" cy="42005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tencil" panose="040409050D0802020404" pitchFamily="82" charset="0"/>
              </a:rPr>
              <a:t>Defect</a:t>
            </a:r>
          </a:p>
        </p:txBody>
      </p:sp>
      <p:sp>
        <p:nvSpPr>
          <p:cNvPr id="9" name="TextBox 8">
            <a:extLst>
              <a:ext uri="{FF2B5EF4-FFF2-40B4-BE49-F238E27FC236}">
                <a16:creationId xmlns:a16="http://schemas.microsoft.com/office/drawing/2014/main" id="{9C97DB49-DB5B-4B95-9478-6C666109D3F7}"/>
              </a:ext>
            </a:extLst>
          </p:cNvPr>
          <p:cNvSpPr txBox="1"/>
          <p:nvPr/>
        </p:nvSpPr>
        <p:spPr>
          <a:xfrm>
            <a:off x="1884599" y="5998635"/>
            <a:ext cx="160362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Requirements</a:t>
            </a:r>
          </a:p>
          <a:p>
            <a:r>
              <a:rPr lang="en-US" dirty="0"/>
              <a:t>Specification</a:t>
            </a:r>
          </a:p>
        </p:txBody>
      </p:sp>
      <p:sp>
        <p:nvSpPr>
          <p:cNvPr id="35" name="TextBox 34">
            <a:extLst>
              <a:ext uri="{FF2B5EF4-FFF2-40B4-BE49-F238E27FC236}">
                <a16:creationId xmlns:a16="http://schemas.microsoft.com/office/drawing/2014/main" id="{6D14E2EB-186A-4B46-8722-342D730DD6B8}"/>
              </a:ext>
            </a:extLst>
          </p:cNvPr>
          <p:cNvSpPr txBox="1"/>
          <p:nvPr/>
        </p:nvSpPr>
        <p:spPr>
          <a:xfrm>
            <a:off x="6573620" y="6025218"/>
            <a:ext cx="160362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App Design</a:t>
            </a:r>
          </a:p>
        </p:txBody>
      </p:sp>
      <p:sp>
        <p:nvSpPr>
          <p:cNvPr id="36" name="TextBox 35">
            <a:extLst>
              <a:ext uri="{FF2B5EF4-FFF2-40B4-BE49-F238E27FC236}">
                <a16:creationId xmlns:a16="http://schemas.microsoft.com/office/drawing/2014/main" id="{426C4A10-CA28-4DC3-A222-47AD4B17F9C9}"/>
              </a:ext>
            </a:extLst>
          </p:cNvPr>
          <p:cNvSpPr txBox="1"/>
          <p:nvPr/>
        </p:nvSpPr>
        <p:spPr>
          <a:xfrm>
            <a:off x="10182592" y="5972925"/>
            <a:ext cx="10631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Software</a:t>
            </a:r>
          </a:p>
        </p:txBody>
      </p:sp>
      <p:sp>
        <p:nvSpPr>
          <p:cNvPr id="37" name="TextBox 36">
            <a:extLst>
              <a:ext uri="{FF2B5EF4-FFF2-40B4-BE49-F238E27FC236}">
                <a16:creationId xmlns:a16="http://schemas.microsoft.com/office/drawing/2014/main" id="{9BEBEA14-7D74-4332-97E8-9475C864AC51}"/>
              </a:ext>
            </a:extLst>
          </p:cNvPr>
          <p:cNvSpPr txBox="1"/>
          <p:nvPr/>
        </p:nvSpPr>
        <p:spPr>
          <a:xfrm>
            <a:off x="1815011" y="2978403"/>
            <a:ext cx="99852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Analyst</a:t>
            </a:r>
          </a:p>
        </p:txBody>
      </p:sp>
      <p:sp>
        <p:nvSpPr>
          <p:cNvPr id="38" name="TextBox 37">
            <a:extLst>
              <a:ext uri="{FF2B5EF4-FFF2-40B4-BE49-F238E27FC236}">
                <a16:creationId xmlns:a16="http://schemas.microsoft.com/office/drawing/2014/main" id="{45F7CAAE-0694-4FF5-AF5A-CD9B6BC86D61}"/>
              </a:ext>
            </a:extLst>
          </p:cNvPr>
          <p:cNvSpPr txBox="1"/>
          <p:nvPr/>
        </p:nvSpPr>
        <p:spPr>
          <a:xfrm>
            <a:off x="5960742" y="2689170"/>
            <a:ext cx="11308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Designer</a:t>
            </a:r>
          </a:p>
        </p:txBody>
      </p:sp>
      <p:sp>
        <p:nvSpPr>
          <p:cNvPr id="39" name="TextBox 38">
            <a:extLst>
              <a:ext uri="{FF2B5EF4-FFF2-40B4-BE49-F238E27FC236}">
                <a16:creationId xmlns:a16="http://schemas.microsoft.com/office/drawing/2014/main" id="{02966986-30A2-4C82-A01A-D5BE8C839678}"/>
              </a:ext>
            </a:extLst>
          </p:cNvPr>
          <p:cNvSpPr txBox="1"/>
          <p:nvPr/>
        </p:nvSpPr>
        <p:spPr>
          <a:xfrm>
            <a:off x="10284507" y="2862744"/>
            <a:ext cx="131884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Developer</a:t>
            </a:r>
          </a:p>
        </p:txBody>
      </p:sp>
      <p:pic>
        <p:nvPicPr>
          <p:cNvPr id="2064" name="Picture 16" descr="Image result for free red x icon">
            <a:extLst>
              <a:ext uri="{FF2B5EF4-FFF2-40B4-BE49-F238E27FC236}">
                <a16:creationId xmlns:a16="http://schemas.microsoft.com/office/drawing/2014/main" id="{BB164A36-0EAA-4578-BEA9-B98B11E701B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353" b="98824" l="2525" r="95960">
                        <a14:foregroundMark x1="72222" y1="7059" x2="70707" y2="3137"/>
                        <a14:foregroundMark x1="12121" y1="37255" x2="8586" y2="39216"/>
                        <a14:foregroundMark x1="11111" y1="39608" x2="7576" y2="38431"/>
                        <a14:foregroundMark x1="90909" y1="75294" x2="90404" y2="78039"/>
                        <a14:foregroundMark x1="95960" y1="82353" x2="94444" y2="80392"/>
                        <a14:foregroundMark x1="11616" y1="91373" x2="2525" y2="98824"/>
                      </a14:backgroundRemoval>
                    </a14:imgEffect>
                  </a14:imgLayer>
                </a14:imgProps>
              </a:ext>
              <a:ext uri="{28A0092B-C50C-407E-A947-70E740481C1C}">
                <a14:useLocalDpi xmlns:a14="http://schemas.microsoft.com/office/drawing/2010/main" val="0"/>
              </a:ext>
            </a:extLst>
          </a:blip>
          <a:srcRect/>
          <a:stretch>
            <a:fillRect/>
          </a:stretch>
        </p:blipFill>
        <p:spPr bwMode="auto">
          <a:xfrm>
            <a:off x="4969076" y="4620564"/>
            <a:ext cx="1388151" cy="17877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Related image">
            <a:extLst>
              <a:ext uri="{FF2B5EF4-FFF2-40B4-BE49-F238E27FC236}">
                <a16:creationId xmlns:a16="http://schemas.microsoft.com/office/drawing/2014/main" id="{27215CBB-3A9E-498E-B7DB-FFD7ACAC5BA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7118" y="4239559"/>
            <a:ext cx="2438436" cy="24384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Image result for free red x icon">
            <a:extLst>
              <a:ext uri="{FF2B5EF4-FFF2-40B4-BE49-F238E27FC236}">
                <a16:creationId xmlns:a16="http://schemas.microsoft.com/office/drawing/2014/main" id="{8A65EE37-5066-4BC8-9C17-CCE4E8712ED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052" y="4856213"/>
            <a:ext cx="1815090" cy="18150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Arrow: Down 51">
            <a:extLst>
              <a:ext uri="{FF2B5EF4-FFF2-40B4-BE49-F238E27FC236}">
                <a16:creationId xmlns:a16="http://schemas.microsoft.com/office/drawing/2014/main" id="{938F9255-E796-4873-A887-9CA2372E6540}"/>
              </a:ext>
            </a:extLst>
          </p:cNvPr>
          <p:cNvSpPr/>
          <p:nvPr/>
        </p:nvSpPr>
        <p:spPr>
          <a:xfrm>
            <a:off x="1374645" y="3457732"/>
            <a:ext cx="509954" cy="10902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811599D6-BDFE-4FF7-B98D-3F16868F3C46}"/>
              </a:ext>
            </a:extLst>
          </p:cNvPr>
          <p:cNvSpPr/>
          <p:nvPr/>
        </p:nvSpPr>
        <p:spPr>
          <a:xfrm rot="12407184">
            <a:off x="3454144" y="2994894"/>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230B159-ED4B-445E-BC56-10CFBA5050BB}"/>
              </a:ext>
            </a:extLst>
          </p:cNvPr>
          <p:cNvSpPr/>
          <p:nvPr/>
        </p:nvSpPr>
        <p:spPr>
          <a:xfrm rot="12407184">
            <a:off x="7788042" y="3061747"/>
            <a:ext cx="509954" cy="276141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9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68"/>
                                        </p:tgtEl>
                                        <p:attrNameLst>
                                          <p:attrName>style.visibility</p:attrName>
                                        </p:attrNameLst>
                                      </p:cBhvr>
                                      <p:to>
                                        <p:strVal val="visible"/>
                                      </p:to>
                                    </p:set>
                                    <p:anim calcmode="lin" valueType="num">
                                      <p:cBhvr>
                                        <p:cTn id="13" dur="500" fill="hold"/>
                                        <p:tgtEl>
                                          <p:spTgt spid="2068"/>
                                        </p:tgtEl>
                                        <p:attrNameLst>
                                          <p:attrName>ppt_w</p:attrName>
                                        </p:attrNameLst>
                                      </p:cBhvr>
                                      <p:tavLst>
                                        <p:tav tm="0">
                                          <p:val>
                                            <p:fltVal val="0"/>
                                          </p:val>
                                        </p:tav>
                                        <p:tav tm="100000">
                                          <p:val>
                                            <p:strVal val="#ppt_w"/>
                                          </p:val>
                                        </p:tav>
                                      </p:tavLst>
                                    </p:anim>
                                    <p:anim calcmode="lin" valueType="num">
                                      <p:cBhvr>
                                        <p:cTn id="14" dur="500" fill="hold"/>
                                        <p:tgtEl>
                                          <p:spTgt spid="2068"/>
                                        </p:tgtEl>
                                        <p:attrNameLst>
                                          <p:attrName>ppt_h</p:attrName>
                                        </p:attrNameLst>
                                      </p:cBhvr>
                                      <p:tavLst>
                                        <p:tav tm="0">
                                          <p:val>
                                            <p:fltVal val="0"/>
                                          </p:val>
                                        </p:tav>
                                        <p:tav tm="100000">
                                          <p:val>
                                            <p:strVal val="#ppt_h"/>
                                          </p:val>
                                        </p:tav>
                                      </p:tavLst>
                                    </p:anim>
                                    <p:animEffect transition="in" filter="fade">
                                      <p:cBhvr>
                                        <p:cTn id="15" dur="500"/>
                                        <p:tgtEl>
                                          <p:spTgt spid="20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6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2064"/>
                                        </p:tgtEl>
                                        <p:attrNameLst>
                                          <p:attrName>style.visibility</p:attrName>
                                        </p:attrNameLst>
                                      </p:cBhvr>
                                      <p:to>
                                        <p:strVal val="visible"/>
                                      </p:to>
                                    </p:set>
                                    <p:anim calcmode="lin" valueType="num">
                                      <p:cBhvr>
                                        <p:cTn id="41" dur="500" fill="hold"/>
                                        <p:tgtEl>
                                          <p:spTgt spid="2064"/>
                                        </p:tgtEl>
                                        <p:attrNameLst>
                                          <p:attrName>ppt_w</p:attrName>
                                        </p:attrNameLst>
                                      </p:cBhvr>
                                      <p:tavLst>
                                        <p:tav tm="0">
                                          <p:val>
                                            <p:fltVal val="0"/>
                                          </p:val>
                                        </p:tav>
                                        <p:tav tm="100000">
                                          <p:val>
                                            <p:strVal val="#ppt_w"/>
                                          </p:val>
                                        </p:tav>
                                      </p:tavLst>
                                    </p:anim>
                                    <p:anim calcmode="lin" valueType="num">
                                      <p:cBhvr>
                                        <p:cTn id="42" dur="500" fill="hold"/>
                                        <p:tgtEl>
                                          <p:spTgt spid="2064"/>
                                        </p:tgtEl>
                                        <p:attrNameLst>
                                          <p:attrName>ppt_h</p:attrName>
                                        </p:attrNameLst>
                                      </p:cBhvr>
                                      <p:tavLst>
                                        <p:tav tm="0">
                                          <p:val>
                                            <p:fltVal val="0"/>
                                          </p:val>
                                        </p:tav>
                                        <p:tav tm="100000">
                                          <p:val>
                                            <p:strVal val="#ppt_h"/>
                                          </p:val>
                                        </p:tav>
                                      </p:tavLst>
                                    </p:anim>
                                    <p:animEffect transition="in" filter="fade">
                                      <p:cBhvr>
                                        <p:cTn id="43" dur="500"/>
                                        <p:tgtEl>
                                          <p:spTgt spid="206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3"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068"/>
                                        </p:tgtEl>
                                        <p:attrNameLst>
                                          <p:attrName>style.visibility</p:attrName>
                                        </p:attrNameLst>
                                      </p:cBhvr>
                                      <p:to>
                                        <p:strVal val="visible"/>
                                      </p:to>
                                    </p:set>
                                    <p:animEffect transition="in" filter="fade">
                                      <p:cBhvr>
                                        <p:cTn id="54" dur="500"/>
                                        <p:tgtEl>
                                          <p:spTgt spid="206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6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066"/>
                                        </p:tgtEl>
                                        <p:attrNameLst>
                                          <p:attrName>style.visibility</p:attrName>
                                        </p:attrNameLst>
                                      </p:cBhvr>
                                      <p:to>
                                        <p:strVal val="visible"/>
                                      </p:to>
                                    </p:set>
                                    <p:animEffect transition="in" filter="fade">
                                      <p:cBhvr>
                                        <p:cTn id="83" dur="500"/>
                                        <p:tgtEl>
                                          <p:spTgt spid="206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2"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53" presetClass="entr" presetSubtype="16" fill="hold" nodeType="afterEffect">
                                  <p:stCondLst>
                                    <p:cond delay="0"/>
                                  </p:stCondLst>
                                  <p:childTnLst>
                                    <p:set>
                                      <p:cBhvr>
                                        <p:cTn id="93" dur="1" fill="hold">
                                          <p:stCondLst>
                                            <p:cond delay="0"/>
                                          </p:stCondLst>
                                        </p:cTn>
                                        <p:tgtEl>
                                          <p:spTgt spid="2064"/>
                                        </p:tgtEl>
                                        <p:attrNameLst>
                                          <p:attrName>style.visibility</p:attrName>
                                        </p:attrNameLst>
                                      </p:cBhvr>
                                      <p:to>
                                        <p:strVal val="visible"/>
                                      </p:to>
                                    </p:set>
                                    <p:anim calcmode="lin" valueType="num">
                                      <p:cBhvr>
                                        <p:cTn id="94" dur="500" fill="hold"/>
                                        <p:tgtEl>
                                          <p:spTgt spid="2064"/>
                                        </p:tgtEl>
                                        <p:attrNameLst>
                                          <p:attrName>ppt_w</p:attrName>
                                        </p:attrNameLst>
                                      </p:cBhvr>
                                      <p:tavLst>
                                        <p:tav tm="0">
                                          <p:val>
                                            <p:fltVal val="0"/>
                                          </p:val>
                                        </p:tav>
                                        <p:tav tm="100000">
                                          <p:val>
                                            <p:strVal val="#ppt_w"/>
                                          </p:val>
                                        </p:tav>
                                      </p:tavLst>
                                    </p:anim>
                                    <p:anim calcmode="lin" valueType="num">
                                      <p:cBhvr>
                                        <p:cTn id="95" dur="500" fill="hold"/>
                                        <p:tgtEl>
                                          <p:spTgt spid="2064"/>
                                        </p:tgtEl>
                                        <p:attrNameLst>
                                          <p:attrName>ppt_h</p:attrName>
                                        </p:attrNameLst>
                                      </p:cBhvr>
                                      <p:tavLst>
                                        <p:tav tm="0">
                                          <p:val>
                                            <p:fltVal val="0"/>
                                          </p:val>
                                        </p:tav>
                                        <p:tav tm="100000">
                                          <p:val>
                                            <p:strVal val="#ppt_h"/>
                                          </p:val>
                                        </p:tav>
                                      </p:tavLst>
                                    </p:anim>
                                    <p:animEffect transition="in" filter="fade">
                                      <p:cBhvr>
                                        <p:cTn id="96" dur="500"/>
                                        <p:tgtEl>
                                          <p:spTgt spid="2064"/>
                                        </p:tgtEl>
                                      </p:cBhvr>
                                    </p:animEffect>
                                  </p:childTnLst>
                                </p:cTn>
                              </p:par>
                            </p:childTnLst>
                          </p:cTn>
                        </p:par>
                        <p:par>
                          <p:cTn id="97" fill="hold">
                            <p:stCondLst>
                              <p:cond delay="1000"/>
                            </p:stCondLst>
                            <p:childTnLst>
                              <p:par>
                                <p:cTn id="98" presetID="53" presetClass="entr" presetSubtype="16" fill="hold" grpId="4"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Effect transition="in" filter="fade">
                                      <p:cBhvr>
                                        <p:cTn id="102" dur="500"/>
                                        <p:tgtEl>
                                          <p:spTgt spid="8"/>
                                        </p:tgtEl>
                                      </p:cBhvr>
                                    </p:animEffect>
                                  </p:childTnLst>
                                </p:cTn>
                              </p:par>
                            </p:childTnLst>
                          </p:cTn>
                        </p:par>
                        <p:par>
                          <p:cTn id="103" fill="hold">
                            <p:stCondLst>
                              <p:cond delay="1500"/>
                            </p:stCondLst>
                            <p:childTnLst>
                              <p:par>
                                <p:cTn id="104" presetID="53" presetClass="entr" presetSubtype="16" fill="hold" nodeType="afterEffect">
                                  <p:stCondLst>
                                    <p:cond delay="0"/>
                                  </p:stCondLst>
                                  <p:childTnLst>
                                    <p:set>
                                      <p:cBhvr>
                                        <p:cTn id="105" dur="1" fill="hold">
                                          <p:stCondLst>
                                            <p:cond delay="0"/>
                                          </p:stCondLst>
                                        </p:cTn>
                                        <p:tgtEl>
                                          <p:spTgt spid="2068"/>
                                        </p:tgtEl>
                                        <p:attrNameLst>
                                          <p:attrName>style.visibility</p:attrName>
                                        </p:attrNameLst>
                                      </p:cBhvr>
                                      <p:to>
                                        <p:strVal val="visible"/>
                                      </p:to>
                                    </p:set>
                                    <p:anim calcmode="lin" valueType="num">
                                      <p:cBhvr>
                                        <p:cTn id="106" dur="500" fill="hold"/>
                                        <p:tgtEl>
                                          <p:spTgt spid="2068"/>
                                        </p:tgtEl>
                                        <p:attrNameLst>
                                          <p:attrName>ppt_w</p:attrName>
                                        </p:attrNameLst>
                                      </p:cBhvr>
                                      <p:tavLst>
                                        <p:tav tm="0">
                                          <p:val>
                                            <p:fltVal val="0"/>
                                          </p:val>
                                        </p:tav>
                                        <p:tav tm="100000">
                                          <p:val>
                                            <p:strVal val="#ppt_w"/>
                                          </p:val>
                                        </p:tav>
                                      </p:tavLst>
                                    </p:anim>
                                    <p:anim calcmode="lin" valueType="num">
                                      <p:cBhvr>
                                        <p:cTn id="107" dur="500" fill="hold"/>
                                        <p:tgtEl>
                                          <p:spTgt spid="2068"/>
                                        </p:tgtEl>
                                        <p:attrNameLst>
                                          <p:attrName>ppt_h</p:attrName>
                                        </p:attrNameLst>
                                      </p:cBhvr>
                                      <p:tavLst>
                                        <p:tav tm="0">
                                          <p:val>
                                            <p:fltVal val="0"/>
                                          </p:val>
                                        </p:tav>
                                        <p:tav tm="100000">
                                          <p:val>
                                            <p:strVal val="#ppt_h"/>
                                          </p:val>
                                        </p:tav>
                                      </p:tavLst>
                                    </p:anim>
                                    <p:animEffect transition="in" filter="fade">
                                      <p:cBhvr>
                                        <p:cTn id="108"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8" grpId="0" animBg="1"/>
      <p:bldP spid="8" grpId="1" animBg="1"/>
      <p:bldP spid="8" grpId="2" animBg="1"/>
      <p:bldP spid="8" grpId="3" animBg="1"/>
      <p:bldP spid="8" grpId="4" animBg="1"/>
      <p:bldP spid="28" grpId="0" animBg="1"/>
      <p:bldP spid="28" grpId="1" animBg="1"/>
      <p:bldP spid="28" grpId="2"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14"/>
            <a:ext cx="10515600" cy="1325563"/>
          </a:xfrm>
        </p:spPr>
        <p:txBody>
          <a:bodyPr/>
          <a:lstStyle/>
          <a:p>
            <a:pPr algn="ctr"/>
            <a:r>
              <a:rPr lang="en-US" dirty="0"/>
              <a:t>Finding defects late is expensive</a:t>
            </a:r>
          </a:p>
        </p:txBody>
      </p:sp>
      <p:graphicFrame>
        <p:nvGraphicFramePr>
          <p:cNvPr id="5" name="Chart 4">
            <a:extLst>
              <a:ext uri="{FF2B5EF4-FFF2-40B4-BE49-F238E27FC236}">
                <a16:creationId xmlns:a16="http://schemas.microsoft.com/office/drawing/2014/main" id="{11DA3DCA-7E1A-4D81-89FC-2F5A08861DE7}"/>
              </a:ext>
            </a:extLst>
          </p:cNvPr>
          <p:cNvGraphicFramePr/>
          <p:nvPr>
            <p:extLst>
              <p:ext uri="{D42A27DB-BD31-4B8C-83A1-F6EECF244321}">
                <p14:modId xmlns:p14="http://schemas.microsoft.com/office/powerpoint/2010/main" val="2518262357"/>
              </p:ext>
            </p:extLst>
          </p:nvPr>
        </p:nvGraphicFramePr>
        <p:xfrm>
          <a:off x="2930000" y="1226104"/>
          <a:ext cx="6448461" cy="5631896"/>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2FBD888-EB19-4C2F-92C0-8D2B8F31CEEB}"/>
              </a:ext>
            </a:extLst>
          </p:cNvPr>
          <p:cNvSpPr txBox="1"/>
          <p:nvPr/>
        </p:nvSpPr>
        <p:spPr>
          <a:xfrm rot="16200000">
            <a:off x="307556" y="3900259"/>
            <a:ext cx="4615588" cy="378886"/>
          </a:xfrm>
          <a:prstGeom prst="rect">
            <a:avLst/>
          </a:prstGeom>
          <a:solidFill>
            <a:schemeClr val="bg1"/>
          </a:solid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62" dirty="0">
                <a:solidFill>
                  <a:prstClr val="black">
                    <a:lumMod val="65000"/>
                    <a:lumOff val="35000"/>
                  </a:prstClr>
                </a:solidFill>
              </a:rPr>
              <a:t>Cost to repair</a:t>
            </a:r>
          </a:p>
        </p:txBody>
      </p:sp>
    </p:spTree>
    <p:extLst>
      <p:ext uri="{BB962C8B-B14F-4D97-AF65-F5344CB8AC3E}">
        <p14:creationId xmlns:p14="http://schemas.microsoft.com/office/powerpoint/2010/main" val="226332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98D4-EFAB-4E93-93F4-A2B9251A02AA}"/>
              </a:ext>
            </a:extLst>
          </p:cNvPr>
          <p:cNvPicPr>
            <a:picLocks noChangeAspect="1"/>
          </p:cNvPicPr>
          <p:nvPr/>
        </p:nvPicPr>
        <p:blipFill>
          <a:blip r:embed="rId2"/>
          <a:stretch>
            <a:fillRect/>
          </a:stretch>
        </p:blipFill>
        <p:spPr>
          <a:xfrm>
            <a:off x="2338957" y="431854"/>
            <a:ext cx="7514086" cy="5780536"/>
          </a:xfrm>
          <a:prstGeom prst="rect">
            <a:avLst/>
          </a:prstGeom>
        </p:spPr>
      </p:pic>
      <p:pic>
        <p:nvPicPr>
          <p:cNvPr id="6" name="Picture 5">
            <a:extLst>
              <a:ext uri="{FF2B5EF4-FFF2-40B4-BE49-F238E27FC236}">
                <a16:creationId xmlns:a16="http://schemas.microsoft.com/office/drawing/2014/main" id="{29ED9612-8296-4D02-BF7B-5FBA762C02F8}"/>
              </a:ext>
            </a:extLst>
          </p:cNvPr>
          <p:cNvPicPr>
            <a:picLocks noChangeAspect="1"/>
          </p:cNvPicPr>
          <p:nvPr/>
        </p:nvPicPr>
        <p:blipFill>
          <a:blip r:embed="rId3"/>
          <a:stretch>
            <a:fillRect/>
          </a:stretch>
        </p:blipFill>
        <p:spPr>
          <a:xfrm>
            <a:off x="6487179" y="431854"/>
            <a:ext cx="3060582" cy="5660188"/>
          </a:xfrm>
          <a:prstGeom prst="rect">
            <a:avLst/>
          </a:prstGeom>
        </p:spPr>
      </p:pic>
      <p:sp>
        <p:nvSpPr>
          <p:cNvPr id="7" name="Rectangle 6">
            <a:extLst>
              <a:ext uri="{FF2B5EF4-FFF2-40B4-BE49-F238E27FC236}">
                <a16:creationId xmlns:a16="http://schemas.microsoft.com/office/drawing/2014/main" id="{34163AFE-282E-4A4D-A7B9-AF8246284CF8}"/>
              </a:ext>
            </a:extLst>
          </p:cNvPr>
          <p:cNvSpPr/>
          <p:nvPr/>
        </p:nvSpPr>
        <p:spPr>
          <a:xfrm>
            <a:off x="2764319" y="6403170"/>
            <a:ext cx="6663363" cy="307777"/>
          </a:xfrm>
          <a:prstGeom prst="rect">
            <a:avLst/>
          </a:prstGeom>
        </p:spPr>
        <p:txBody>
          <a:bodyPr wrap="none">
            <a:spAutoFit/>
          </a:bodyPr>
          <a:lstStyle/>
          <a:p>
            <a:pPr algn="ctr"/>
            <a:r>
              <a:rPr lang="en-US" sz="1400" dirty="0">
                <a:latin typeface="Roboto"/>
                <a:hlinkClick r:id="rId4"/>
              </a:rPr>
              <a:t>GTAC 2011: Opening Keynote Address - Test is Dead</a:t>
            </a:r>
            <a:r>
              <a:rPr lang="en-US" sz="1400" dirty="0">
                <a:latin typeface="Roboto"/>
              </a:rPr>
              <a:t>  presented by Albert </a:t>
            </a:r>
            <a:r>
              <a:rPr lang="en-US" sz="1400" dirty="0" err="1">
                <a:latin typeface="Roboto"/>
              </a:rPr>
              <a:t>Savoia</a:t>
            </a:r>
            <a:endParaRPr lang="en-US" sz="1400" b="0" i="0" dirty="0">
              <a:effectLst/>
              <a:latin typeface="Roboto"/>
            </a:endParaRPr>
          </a:p>
        </p:txBody>
      </p:sp>
    </p:spTree>
    <p:extLst>
      <p:ext uri="{BB962C8B-B14F-4D97-AF65-F5344CB8AC3E}">
        <p14:creationId xmlns:p14="http://schemas.microsoft.com/office/powerpoint/2010/main" val="2221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B7E06-4E82-450A-BD55-C29B9FBB3C3F}"/>
              </a:ext>
            </a:extLst>
          </p:cNvPr>
          <p:cNvSpPr>
            <a:spLocks noGrp="1"/>
          </p:cNvSpPr>
          <p:nvPr>
            <p:ph type="title"/>
          </p:nvPr>
        </p:nvSpPr>
        <p:spPr/>
        <p:txBody>
          <a:bodyPr/>
          <a:lstStyle/>
          <a:p>
            <a:r>
              <a:rPr lang="en-US" dirty="0"/>
              <a:t>Aside: Defects in a test basis v. executing code</a:t>
            </a:r>
          </a:p>
        </p:txBody>
      </p:sp>
      <p:sp>
        <p:nvSpPr>
          <p:cNvPr id="4" name="Content Placeholder 3">
            <a:extLst>
              <a:ext uri="{FF2B5EF4-FFF2-40B4-BE49-F238E27FC236}">
                <a16:creationId xmlns:a16="http://schemas.microsoft.com/office/drawing/2014/main" id="{76D03781-7F3B-4AA3-94F8-0B78469926C3}"/>
              </a:ext>
            </a:extLst>
          </p:cNvPr>
          <p:cNvSpPr>
            <a:spLocks noGrp="1"/>
          </p:cNvSpPr>
          <p:nvPr>
            <p:ph idx="1"/>
          </p:nvPr>
        </p:nvSpPr>
        <p:spPr/>
        <p:txBody>
          <a:bodyPr>
            <a:normAutofit fontScale="92500" lnSpcReduction="20000"/>
          </a:bodyPr>
          <a:lstStyle/>
          <a:p>
            <a:r>
              <a:rPr lang="en-US" b="1" dirty="0"/>
              <a:t>Test basis: </a:t>
            </a:r>
            <a:r>
              <a:rPr lang="en-US" dirty="0"/>
              <a:t>the documents from which the requirements of a system can be inferred, e.g.:</a:t>
            </a:r>
          </a:p>
          <a:p>
            <a:pPr lvl="1"/>
            <a:r>
              <a:rPr lang="en-US" dirty="0"/>
              <a:t>Use cases and user stories</a:t>
            </a:r>
          </a:p>
          <a:p>
            <a:pPr lvl="1"/>
            <a:r>
              <a:rPr lang="en-US" dirty="0"/>
              <a:t>UX designs</a:t>
            </a:r>
          </a:p>
          <a:p>
            <a:pPr lvl="1"/>
            <a:r>
              <a:rPr lang="en-US" dirty="0"/>
              <a:t>Functional specs</a:t>
            </a:r>
          </a:p>
          <a:p>
            <a:pPr lvl="1"/>
            <a:r>
              <a:rPr lang="en-US" dirty="0"/>
              <a:t>Design docs</a:t>
            </a:r>
          </a:p>
          <a:p>
            <a:r>
              <a:rPr lang="en-US" dirty="0"/>
              <a:t>Test bases can have defects that impact implementation in the form of:</a:t>
            </a:r>
          </a:p>
          <a:p>
            <a:pPr lvl="1"/>
            <a:r>
              <a:rPr lang="en-US" dirty="0"/>
              <a:t>Inaccuracies</a:t>
            </a:r>
          </a:p>
          <a:p>
            <a:pPr lvl="1"/>
            <a:r>
              <a:rPr lang="en-US" dirty="0"/>
              <a:t>Ambiguities</a:t>
            </a:r>
          </a:p>
          <a:p>
            <a:pPr lvl="1"/>
            <a:r>
              <a:rPr lang="en-US" dirty="0"/>
              <a:t>Omissions</a:t>
            </a:r>
          </a:p>
          <a:p>
            <a:pPr lvl="1"/>
            <a:r>
              <a:rPr lang="en-US" dirty="0"/>
              <a:t>Inconsistencies</a:t>
            </a:r>
          </a:p>
          <a:p>
            <a:pPr lvl="1"/>
            <a:r>
              <a:rPr lang="en-US" dirty="0"/>
              <a:t>Contradictions</a:t>
            </a:r>
          </a:p>
          <a:p>
            <a:pPr lvl="1"/>
            <a:r>
              <a:rPr lang="en-US" dirty="0"/>
              <a:t>Superfluous statements</a:t>
            </a:r>
          </a:p>
          <a:p>
            <a:pPr marL="0" indent="0">
              <a:buNone/>
            </a:pPr>
            <a:endParaRPr lang="en-US" dirty="0"/>
          </a:p>
          <a:p>
            <a:endParaRPr lang="en-US" dirty="0"/>
          </a:p>
        </p:txBody>
      </p:sp>
    </p:spTree>
    <p:extLst>
      <p:ext uri="{BB962C8B-B14F-4D97-AF65-F5344CB8AC3E}">
        <p14:creationId xmlns:p14="http://schemas.microsoft.com/office/powerpoint/2010/main" val="2054092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5A6E4893-4439-4A0F-BAE1-06B5A9FF3FCD}"/>
              </a:ext>
            </a:extLst>
          </p:cNvPr>
          <p:cNvSpPr>
            <a:spLocks noGrp="1"/>
          </p:cNvSpPr>
          <p:nvPr>
            <p:ph type="title"/>
          </p:nvPr>
        </p:nvSpPr>
        <p:spPr>
          <a:xfrm>
            <a:off x="960120" y="5419725"/>
            <a:ext cx="10271760" cy="936626"/>
          </a:xfrm>
          <a:prstGeom prst="ellipse">
            <a:avLst/>
          </a:prstGeom>
        </p:spPr>
        <p:txBody>
          <a:bodyPr>
            <a:normAutofit/>
          </a:bodyPr>
          <a:lstStyle/>
          <a:p>
            <a:pPr algn="ctr"/>
            <a:r>
              <a:rPr lang="en-US">
                <a:solidFill>
                  <a:schemeClr val="tx1">
                    <a:lumMod val="75000"/>
                    <a:lumOff val="25000"/>
                  </a:schemeClr>
                </a:solidFill>
              </a:rPr>
              <a:t>Ambiguity woes</a:t>
            </a:r>
          </a:p>
        </p:txBody>
      </p:sp>
      <p:sp>
        <p:nvSpPr>
          <p:cNvPr id="19"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software requirements">
            <a:extLst>
              <a:ext uri="{FF2B5EF4-FFF2-40B4-BE49-F238E27FC236}">
                <a16:creationId xmlns:a16="http://schemas.microsoft.com/office/drawing/2014/main" id="{F0D8057B-9C54-414D-B889-6CA96E017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061" y="1309878"/>
            <a:ext cx="7785878" cy="366674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859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B6313D-5C1E-472A-A82E-776E75D7C204}"/>
              </a:ext>
            </a:extLst>
          </p:cNvPr>
          <p:cNvSpPr>
            <a:spLocks noGrp="1"/>
          </p:cNvSpPr>
          <p:nvPr>
            <p:ph type="title"/>
          </p:nvPr>
        </p:nvSpPr>
        <p:spPr>
          <a:xfrm>
            <a:off x="640079" y="2053641"/>
            <a:ext cx="3669161" cy="2760098"/>
          </a:xfrm>
        </p:spPr>
        <p:txBody>
          <a:bodyPr>
            <a:normAutofit/>
          </a:bodyPr>
          <a:lstStyle/>
          <a:p>
            <a:r>
              <a:rPr lang="en-US">
                <a:solidFill>
                  <a:srgbClr val="FFFFFF"/>
                </a:solidFill>
              </a:rPr>
              <a:t>How testing affects quality</a:t>
            </a:r>
          </a:p>
        </p:txBody>
      </p:sp>
      <p:sp>
        <p:nvSpPr>
          <p:cNvPr id="61" name="Content Placeholder 2">
            <a:extLst>
              <a:ext uri="{FF2B5EF4-FFF2-40B4-BE49-F238E27FC236}">
                <a16:creationId xmlns:a16="http://schemas.microsoft.com/office/drawing/2014/main" id="{28216121-EF9E-4EE8-B544-A4E94AFE7950}"/>
              </a:ext>
            </a:extLst>
          </p:cNvPr>
          <p:cNvSpPr>
            <a:spLocks noGrp="1"/>
          </p:cNvSpPr>
          <p:nvPr>
            <p:ph idx="1"/>
          </p:nvPr>
        </p:nvSpPr>
        <p:spPr>
          <a:xfrm>
            <a:off x="6090574" y="801866"/>
            <a:ext cx="5306084" cy="5230634"/>
          </a:xfrm>
        </p:spPr>
        <p:txBody>
          <a:bodyPr anchor="ctr">
            <a:normAutofit/>
          </a:bodyPr>
          <a:lstStyle/>
          <a:p>
            <a:r>
              <a:rPr lang="en-US" sz="2200">
                <a:solidFill>
                  <a:srgbClr val="000000"/>
                </a:solidFill>
              </a:rPr>
              <a:t>Testing can reduce the risk of failure</a:t>
            </a:r>
          </a:p>
          <a:p>
            <a:r>
              <a:rPr lang="en-US" sz="2200">
                <a:solidFill>
                  <a:srgbClr val="000000"/>
                </a:solidFill>
              </a:rPr>
              <a:t>Testing can be applied throughout the life cycle</a:t>
            </a:r>
          </a:p>
          <a:p>
            <a:r>
              <a:rPr lang="en-US" sz="2200">
                <a:solidFill>
                  <a:srgbClr val="000000"/>
                </a:solidFill>
              </a:rPr>
              <a:t>Correcting defects increases quality and lowers risk (of course)</a:t>
            </a:r>
          </a:p>
          <a:p>
            <a:r>
              <a:rPr lang="en-US" sz="2200">
                <a:solidFill>
                  <a:srgbClr val="000000"/>
                </a:solidFill>
              </a:rPr>
              <a:t>System quality can be inferred from test-related metrics:</a:t>
            </a:r>
          </a:p>
          <a:p>
            <a:pPr lvl="1"/>
            <a:r>
              <a:rPr lang="en-US" sz="2200">
                <a:solidFill>
                  <a:srgbClr val="000000"/>
                </a:solidFill>
              </a:rPr>
              <a:t>Frequency of defect discovery</a:t>
            </a:r>
          </a:p>
          <a:p>
            <a:pPr lvl="1"/>
            <a:r>
              <a:rPr lang="en-US" sz="2200">
                <a:solidFill>
                  <a:srgbClr val="000000"/>
                </a:solidFill>
              </a:rPr>
              <a:t>Number of discovered defects</a:t>
            </a:r>
          </a:p>
          <a:p>
            <a:pPr lvl="1"/>
            <a:r>
              <a:rPr lang="en-US" sz="2200">
                <a:solidFill>
                  <a:srgbClr val="000000"/>
                </a:solidFill>
              </a:rPr>
              <a:t>Extent of test coverage</a:t>
            </a:r>
          </a:p>
          <a:p>
            <a:pPr lvl="1"/>
            <a:r>
              <a:rPr lang="en-US" sz="2200">
                <a:solidFill>
                  <a:srgbClr val="000000"/>
                </a:solidFill>
              </a:rPr>
              <a:t>Percentage of tests passing</a:t>
            </a:r>
          </a:p>
          <a:p>
            <a:r>
              <a:rPr lang="en-US" sz="2200">
                <a:solidFill>
                  <a:srgbClr val="000000"/>
                </a:solidFill>
              </a:rPr>
              <a:t>These data can be used to improve processes to avoid defect introduction in future.</a:t>
            </a:r>
          </a:p>
          <a:p>
            <a:endParaRPr lang="en-US" sz="2200">
              <a:solidFill>
                <a:srgbClr val="000000"/>
              </a:solidFill>
            </a:endParaRPr>
          </a:p>
        </p:txBody>
      </p:sp>
    </p:spTree>
    <p:extLst>
      <p:ext uri="{BB962C8B-B14F-4D97-AF65-F5344CB8AC3E}">
        <p14:creationId xmlns:p14="http://schemas.microsoft.com/office/powerpoint/2010/main" val="4231294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D6DA3-C70B-461D-9684-CBF053DBB90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Testing as Defined by</a:t>
            </a:r>
            <a:br>
              <a:rPr lang="en-US" dirty="0">
                <a:solidFill>
                  <a:schemeClr val="accent1"/>
                </a:solidFill>
              </a:rPr>
            </a:br>
            <a:r>
              <a:rPr lang="en-US" dirty="0">
                <a:solidFill>
                  <a:schemeClr val="accent1"/>
                </a:solidFill>
              </a:rPr>
              <a:t>ISTQB</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EFD5A9-7963-4658-88A1-95342E63179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process consisting of all lifecycle activities, both static and dynamic, concerned with planning, preparation and evaluation of software products and related work products to determine that they satisfy specified requirements, to demonstrate that they are fit for purpose and to detect defects.  </a:t>
            </a:r>
          </a:p>
        </p:txBody>
      </p:sp>
    </p:spTree>
    <p:extLst>
      <p:ext uri="{BB962C8B-B14F-4D97-AF65-F5344CB8AC3E}">
        <p14:creationId xmlns:p14="http://schemas.microsoft.com/office/powerpoint/2010/main" val="3854120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5A549F7-B018-4EAA-93FB-100C6D72EBCE}"/>
              </a:ext>
            </a:extLst>
          </p:cNvPr>
          <p:cNvSpPr/>
          <p:nvPr/>
        </p:nvSpPr>
        <p:spPr>
          <a:xfrm>
            <a:off x="5026073" y="2874117"/>
            <a:ext cx="2139854" cy="1580004"/>
          </a:xfrm>
          <a:prstGeom prst="ellipse">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Test Execution</a:t>
            </a:r>
            <a:endParaRPr lang="en-US" sz="1600" dirty="0">
              <a:effectLst>
                <a:outerShdw blurRad="38100" dist="38100" dir="2700000" algn="tl">
                  <a:srgbClr val="000000">
                    <a:alpha val="43137"/>
                  </a:srgbClr>
                </a:outerShdw>
              </a:effectLst>
            </a:endParaRPr>
          </a:p>
        </p:txBody>
      </p:sp>
      <p:sp>
        <p:nvSpPr>
          <p:cNvPr id="5" name="Title 4">
            <a:extLst>
              <a:ext uri="{FF2B5EF4-FFF2-40B4-BE49-F238E27FC236}">
                <a16:creationId xmlns:a16="http://schemas.microsoft.com/office/drawing/2014/main" id="{6E627569-12E2-4EBE-AC00-96B105D73A11}"/>
              </a:ext>
            </a:extLst>
          </p:cNvPr>
          <p:cNvSpPr>
            <a:spLocks noGrp="1"/>
          </p:cNvSpPr>
          <p:nvPr>
            <p:ph type="title"/>
          </p:nvPr>
        </p:nvSpPr>
        <p:spPr>
          <a:xfrm>
            <a:off x="838200" y="218376"/>
            <a:ext cx="10515600" cy="1325563"/>
          </a:xfrm>
        </p:spPr>
        <p:txBody>
          <a:bodyPr/>
          <a:lstStyle/>
          <a:p>
            <a:pPr algn="ctr"/>
            <a:r>
              <a:rPr lang="en-US" dirty="0"/>
              <a:t>Thus, Testing is More than Test Execution</a:t>
            </a:r>
          </a:p>
        </p:txBody>
      </p:sp>
      <p:sp>
        <p:nvSpPr>
          <p:cNvPr id="9" name="Oval 8">
            <a:extLst>
              <a:ext uri="{FF2B5EF4-FFF2-40B4-BE49-F238E27FC236}">
                <a16:creationId xmlns:a16="http://schemas.microsoft.com/office/drawing/2014/main" id="{D1BF7EC1-EB90-45BB-8378-42EFF97904B5}"/>
              </a:ext>
            </a:extLst>
          </p:cNvPr>
          <p:cNvSpPr/>
          <p:nvPr/>
        </p:nvSpPr>
        <p:spPr>
          <a:xfrm>
            <a:off x="5026073" y="4859113"/>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rPr>
              <a:t>. . .</a:t>
            </a:r>
            <a:endParaRPr lang="en-US" sz="2000" dirty="0">
              <a:effectLst>
                <a:outerShdw blurRad="38100" dist="38100" dir="2700000" algn="tl">
                  <a:srgbClr val="000000">
                    <a:alpha val="43137"/>
                  </a:srgbClr>
                </a:outerShdw>
              </a:effectLst>
            </a:endParaRPr>
          </a:p>
        </p:txBody>
      </p:sp>
      <p:sp>
        <p:nvSpPr>
          <p:cNvPr id="11" name="Oval 10">
            <a:extLst>
              <a:ext uri="{FF2B5EF4-FFF2-40B4-BE49-F238E27FC236}">
                <a16:creationId xmlns:a16="http://schemas.microsoft.com/office/drawing/2014/main" id="{3C17075B-2672-4A74-9EF7-389B3A118DDD}"/>
              </a:ext>
            </a:extLst>
          </p:cNvPr>
          <p:cNvSpPr/>
          <p:nvPr/>
        </p:nvSpPr>
        <p:spPr>
          <a:xfrm>
            <a:off x="7313377" y="3888221"/>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Assess</a:t>
            </a:r>
          </a:p>
          <a:p>
            <a:pPr algn="ctr"/>
            <a:r>
              <a:rPr lang="en-US" sz="2400" dirty="0">
                <a:effectLst>
                  <a:outerShdw blurRad="38100" dist="38100" dir="2700000" algn="tl">
                    <a:srgbClr val="000000">
                      <a:alpha val="43137"/>
                    </a:srgbClr>
                  </a:outerShdw>
                </a:effectLst>
              </a:rPr>
              <a:t>Overall Quality</a:t>
            </a:r>
            <a:endParaRPr lang="en-US" sz="1600"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A899B37-EA1C-4279-BB25-84DC1764E74F}"/>
              </a:ext>
            </a:extLst>
          </p:cNvPr>
          <p:cNvSpPr/>
          <p:nvPr/>
        </p:nvSpPr>
        <p:spPr>
          <a:xfrm>
            <a:off x="2424346" y="3888221"/>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effectLst>
                  <a:outerShdw blurRad="38100" dist="38100" dir="2700000" algn="tl">
                    <a:srgbClr val="000000">
                      <a:alpha val="43137"/>
                    </a:srgbClr>
                  </a:outerShdw>
                </a:effectLst>
              </a:rPr>
              <a:t>Implement</a:t>
            </a:r>
          </a:p>
          <a:p>
            <a:pPr algn="ctr"/>
            <a:r>
              <a:rPr lang="en-US" sz="2400" dirty="0">
                <a:effectLst>
                  <a:outerShdw blurRad="38100" dist="38100" dir="2700000" algn="tl">
                    <a:srgbClr val="000000">
                      <a:alpha val="43137"/>
                    </a:srgbClr>
                  </a:outerShdw>
                </a:effectLst>
              </a:rPr>
              <a:t>Tests</a:t>
            </a:r>
            <a:endParaRPr lang="en-US" sz="1600" dirty="0">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1C71239E-6228-4D54-A891-2CFB2BFC3CF6}"/>
              </a:ext>
            </a:extLst>
          </p:cNvPr>
          <p:cNvSpPr/>
          <p:nvPr/>
        </p:nvSpPr>
        <p:spPr>
          <a:xfrm>
            <a:off x="1103903" y="2308217"/>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Design</a:t>
            </a:r>
          </a:p>
          <a:p>
            <a:pPr algn="ctr"/>
            <a:r>
              <a:rPr lang="en-US" sz="2400" dirty="0">
                <a:effectLst>
                  <a:outerShdw blurRad="38100" dist="38100" dir="2700000" algn="tl">
                    <a:srgbClr val="000000">
                      <a:alpha val="43137"/>
                    </a:srgbClr>
                  </a:outerShdw>
                </a:effectLst>
              </a:rPr>
              <a:t>Tests</a:t>
            </a:r>
            <a:endParaRPr lang="en-US" sz="1600" dirty="0">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434F64FB-209F-4748-AD48-53EA0646AD7E}"/>
              </a:ext>
            </a:extLst>
          </p:cNvPr>
          <p:cNvSpPr/>
          <p:nvPr/>
        </p:nvSpPr>
        <p:spPr>
          <a:xfrm>
            <a:off x="3269309" y="1466857"/>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Test</a:t>
            </a:r>
          </a:p>
          <a:p>
            <a:pPr algn="ctr"/>
            <a:r>
              <a:rPr lang="en-US" sz="2400" dirty="0">
                <a:effectLst>
                  <a:outerShdw blurRad="38100" dist="38100" dir="2700000" algn="tl">
                    <a:srgbClr val="000000">
                      <a:alpha val="43137"/>
                    </a:srgbClr>
                  </a:outerShdw>
                </a:effectLst>
              </a:rPr>
              <a:t>Planning</a:t>
            </a:r>
            <a:endParaRPr lang="en-US" sz="1600" dirty="0">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757EC740-CEA7-437E-A448-B7638714F56E}"/>
              </a:ext>
            </a:extLst>
          </p:cNvPr>
          <p:cNvSpPr/>
          <p:nvPr/>
        </p:nvSpPr>
        <p:spPr>
          <a:xfrm>
            <a:off x="7050618" y="1848996"/>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Report results</a:t>
            </a:r>
            <a:endParaRPr lang="en-US" sz="1600" dirty="0">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94F3D6F5-E647-48E1-9A99-A1E5BE3C4FCD}"/>
              </a:ext>
            </a:extLst>
          </p:cNvPr>
          <p:cNvSpPr/>
          <p:nvPr/>
        </p:nvSpPr>
        <p:spPr>
          <a:xfrm>
            <a:off x="9190472" y="2767554"/>
            <a:ext cx="2139854" cy="1580004"/>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Verify user needs are met</a:t>
            </a:r>
          </a:p>
        </p:txBody>
      </p:sp>
    </p:spTree>
    <p:extLst>
      <p:ext uri="{BB962C8B-B14F-4D97-AF65-F5344CB8AC3E}">
        <p14:creationId xmlns:p14="http://schemas.microsoft.com/office/powerpoint/2010/main" val="224307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Software Testing Roles</a:t>
            </a:r>
          </a:p>
        </p:txBody>
      </p:sp>
      <p:sp>
        <p:nvSpPr>
          <p:cNvPr id="3" name="Content Placeholder 2"/>
          <p:cNvSpPr>
            <a:spLocks noGrp="1"/>
          </p:cNvSpPr>
          <p:nvPr>
            <p:ph idx="1"/>
          </p:nvPr>
        </p:nvSpPr>
        <p:spPr>
          <a:xfrm>
            <a:off x="838200" y="1538755"/>
            <a:ext cx="10515600" cy="4351338"/>
          </a:xfrm>
        </p:spPr>
        <p:txBody>
          <a:bodyPr/>
          <a:lstStyle/>
          <a:p>
            <a:r>
              <a:rPr lang="en-US" u="sng">
                <a:solidFill>
                  <a:schemeClr val="tx2"/>
                </a:solidFill>
              </a:rPr>
              <a:t>Tester </a:t>
            </a:r>
            <a:r>
              <a:rPr lang="en-US"/>
              <a:t>: </a:t>
            </a:r>
            <a:r>
              <a:rPr lang="en-US" dirty="0"/>
              <a:t>An IT professional who is in charge of one or more technical test activities</a:t>
            </a:r>
          </a:p>
          <a:p>
            <a:pPr lvl="1"/>
            <a:r>
              <a:rPr lang="en-US" sz="1800" dirty="0"/>
              <a:t>Designing test inputs</a:t>
            </a:r>
          </a:p>
          <a:p>
            <a:pPr lvl="1"/>
            <a:r>
              <a:rPr lang="en-US" sz="1800" dirty="0"/>
              <a:t>Producing test values</a:t>
            </a:r>
          </a:p>
          <a:p>
            <a:pPr lvl="1"/>
            <a:r>
              <a:rPr lang="en-US" sz="1800" dirty="0"/>
              <a:t>Running test scripts</a:t>
            </a:r>
          </a:p>
          <a:p>
            <a:pPr lvl="1"/>
            <a:r>
              <a:rPr lang="en-US" sz="1800" dirty="0"/>
              <a:t>Analyzing results</a:t>
            </a:r>
          </a:p>
          <a:p>
            <a:pPr lvl="1"/>
            <a:r>
              <a:rPr lang="en-US" sz="1800" dirty="0"/>
              <a:t>Reporting results to developers and managers</a:t>
            </a:r>
          </a:p>
          <a:p>
            <a:pPr lvl="1"/>
            <a:endParaRPr lang="en-US" sz="1800" dirty="0"/>
          </a:p>
          <a:p>
            <a:r>
              <a:rPr lang="en-US" u="sng" dirty="0">
                <a:solidFill>
                  <a:schemeClr val="tx2"/>
                </a:solidFill>
              </a:rPr>
              <a:t>Test Manager</a:t>
            </a:r>
            <a:r>
              <a:rPr lang="en-US" dirty="0"/>
              <a:t> : In charge of one or more test engineers</a:t>
            </a:r>
          </a:p>
          <a:p>
            <a:pPr lvl="1"/>
            <a:r>
              <a:rPr lang="en-US" sz="1800" dirty="0"/>
              <a:t>Sets test policies and processes</a:t>
            </a:r>
          </a:p>
          <a:p>
            <a:pPr lvl="1"/>
            <a:r>
              <a:rPr lang="en-US" sz="1800" dirty="0"/>
              <a:t>Interacts with other managers on the project</a:t>
            </a:r>
          </a:p>
          <a:p>
            <a:pPr lvl="1"/>
            <a:r>
              <a:rPr lang="en-US" sz="1800" dirty="0"/>
              <a:t>Otherwise supports the engineers</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38</a:t>
            </a:fld>
            <a:endParaRPr lang="en-US"/>
          </a:p>
        </p:txBody>
      </p:sp>
      <p:sp>
        <p:nvSpPr>
          <p:cNvPr id="7" name="Rectangle 6">
            <a:extLst>
              <a:ext uri="{FF2B5EF4-FFF2-40B4-BE49-F238E27FC236}">
                <a16:creationId xmlns:a16="http://schemas.microsoft.com/office/drawing/2014/main" id="{5610D4BF-0A74-447A-907B-7A1E13678B2B}"/>
              </a:ext>
            </a:extLst>
          </p:cNvPr>
          <p:cNvSpPr/>
          <p:nvPr/>
        </p:nvSpPr>
        <p:spPr>
          <a:xfrm>
            <a:off x="6096000" y="2048529"/>
            <a:ext cx="5665694" cy="179126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nSpc>
                <a:spcPct val="90000"/>
              </a:lnSpc>
              <a:spcBef>
                <a:spcPct val="30000"/>
              </a:spcBef>
              <a:buSzPct val="75000"/>
            </a:pPr>
            <a:r>
              <a:rPr lang="en-US" sz="2400" dirty="0">
                <a:solidFill>
                  <a:srgbClr val="FFFF00"/>
                </a:solidFill>
                <a:effectLst>
                  <a:outerShdw blurRad="38100" dist="38100" dir="2700000" algn="tl">
                    <a:srgbClr val="000000"/>
                  </a:outerShdw>
                </a:effectLst>
                <a:cs typeface="Arial" pitchFamily="34" charset="0"/>
              </a:rPr>
              <a:t>Software companies often distinguish between:</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Test Engineers (</a:t>
            </a:r>
            <a:r>
              <a:rPr lang="en-US" sz="2000" b="1" dirty="0">
                <a:solidFill>
                  <a:srgbClr val="FFFF00"/>
                </a:solidFill>
                <a:effectLst>
                  <a:outerShdw blurRad="38100" dist="38100" dir="2700000" algn="tl">
                    <a:srgbClr val="000000"/>
                  </a:outerShdw>
                </a:effectLst>
                <a:cs typeface="Arial" pitchFamily="34" charset="0"/>
              </a:rPr>
              <a:t>STEs</a:t>
            </a:r>
            <a:r>
              <a:rPr lang="en-US" sz="2000" dirty="0">
                <a:solidFill>
                  <a:srgbClr val="FFFF00"/>
                </a:solidFill>
                <a:effectLst>
                  <a:outerShdw blurRad="38100" dist="38100" dir="2700000" algn="tl">
                    <a:srgbClr val="000000"/>
                  </a:outerShdw>
                </a:effectLst>
                <a:cs typeface="Arial" pitchFamily="34" charset="0"/>
              </a:rPr>
              <a:t>)</a:t>
            </a:r>
          </a:p>
          <a:p>
            <a:pPr marL="287338" indent="-287338">
              <a:lnSpc>
                <a:spcPct val="90000"/>
              </a:lnSpc>
              <a:spcBef>
                <a:spcPct val="30000"/>
              </a:spcBef>
              <a:buSzPct val="75000"/>
              <a:buFont typeface="Arial" panose="020B0604020202020204" pitchFamily="34" charset="0"/>
              <a:buChar char="•"/>
            </a:pPr>
            <a:r>
              <a:rPr lang="en-US" sz="2000" dirty="0">
                <a:solidFill>
                  <a:srgbClr val="FFFF00"/>
                </a:solidFill>
                <a:effectLst>
                  <a:outerShdw blurRad="38100" dist="38100" dir="2700000" algn="tl">
                    <a:srgbClr val="000000"/>
                  </a:outerShdw>
                </a:effectLst>
                <a:cs typeface="Arial" pitchFamily="34" charset="0"/>
              </a:rPr>
              <a:t>Software Development Engineers in Test (</a:t>
            </a:r>
            <a:r>
              <a:rPr lang="en-US" sz="2000" b="1" dirty="0">
                <a:solidFill>
                  <a:srgbClr val="FFFF00"/>
                </a:solidFill>
                <a:effectLst>
                  <a:outerShdw blurRad="38100" dist="38100" dir="2700000" algn="tl">
                    <a:srgbClr val="000000"/>
                  </a:outerShdw>
                </a:effectLst>
                <a:cs typeface="Arial" pitchFamily="34" charset="0"/>
              </a:rPr>
              <a:t>SDET</a:t>
            </a:r>
            <a:r>
              <a:rPr lang="en-US" sz="2000" dirty="0">
                <a:solidFill>
                  <a:srgbClr val="FFFF00"/>
                </a:solidFill>
                <a:effectLst>
                  <a:outerShdw blurRad="38100" dist="38100" dir="2700000" algn="tl">
                    <a:srgbClr val="000000"/>
                  </a:outerShdw>
                </a:effectLst>
                <a:cs typeface="Arial" pitchFamily="34" charset="0"/>
              </a:rPr>
              <a:t>s)</a:t>
            </a:r>
          </a:p>
          <a:p>
            <a:pPr>
              <a:lnSpc>
                <a:spcPct val="90000"/>
              </a:lnSpc>
              <a:spcBef>
                <a:spcPct val="30000"/>
              </a:spcBef>
              <a:buSzPct val="75000"/>
            </a:pPr>
            <a:r>
              <a:rPr lang="en-US" sz="1600" i="1" dirty="0">
                <a:solidFill>
                  <a:srgbClr val="FFFF00"/>
                </a:solidFill>
                <a:effectLst>
                  <a:outerShdw blurRad="38100" dist="38100" dir="2700000" algn="tl">
                    <a:srgbClr val="000000"/>
                  </a:outerShdw>
                </a:effectLst>
                <a:cs typeface="Arial" pitchFamily="34" charset="0"/>
              </a:rPr>
              <a:t>Microsoft terms</a:t>
            </a:r>
          </a:p>
        </p:txBody>
      </p:sp>
    </p:spTree>
    <p:extLst>
      <p:ext uri="{BB962C8B-B14F-4D97-AF65-F5344CB8AC3E}">
        <p14:creationId xmlns:p14="http://schemas.microsoft.com/office/powerpoint/2010/main" val="31513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Software Testing Roles</a:t>
            </a:r>
          </a:p>
        </p:txBody>
      </p:sp>
      <p:sp>
        <p:nvSpPr>
          <p:cNvPr id="31747" name="Content Placeholder 2"/>
          <p:cNvSpPr>
            <a:spLocks noGrp="1"/>
          </p:cNvSpPr>
          <p:nvPr>
            <p:ph idx="1"/>
          </p:nvPr>
        </p:nvSpPr>
        <p:spPr/>
        <p:txBody>
          <a:bodyPr>
            <a:normAutofit fontScale="92500" lnSpcReduction="20000"/>
          </a:bodyPr>
          <a:lstStyle/>
          <a:p>
            <a:pPr>
              <a:spcBef>
                <a:spcPts val="600"/>
              </a:spcBef>
            </a:pPr>
            <a:r>
              <a:rPr lang="en-US" dirty="0">
                <a:solidFill>
                  <a:schemeClr val="accent1"/>
                </a:solidFill>
              </a:rPr>
              <a:t>Test management :</a:t>
            </a:r>
            <a:r>
              <a:rPr lang="en-US" dirty="0"/>
              <a:t> Sets policy, organizes team, interfaces with development,  chooses criteria, decides how much automation is needed, …</a:t>
            </a:r>
          </a:p>
          <a:p>
            <a:pPr>
              <a:spcBef>
                <a:spcPts val="600"/>
              </a:spcBef>
            </a:pPr>
            <a:r>
              <a:rPr lang="en-US" dirty="0">
                <a:solidFill>
                  <a:schemeClr val="accent1"/>
                </a:solidFill>
              </a:rPr>
              <a:t>Test maintenance : Save tests for reuse </a:t>
            </a:r>
            <a:r>
              <a:rPr lang="en-US" dirty="0"/>
              <a:t>as software evolves</a:t>
            </a:r>
          </a:p>
          <a:p>
            <a:pPr lvl="1">
              <a:spcBef>
                <a:spcPts val="600"/>
              </a:spcBef>
            </a:pPr>
            <a:r>
              <a:rPr lang="en-US" dirty="0"/>
              <a:t>Requires cooperation of test </a:t>
            </a:r>
            <a:r>
              <a:rPr lang="en-US" dirty="0">
                <a:solidFill>
                  <a:schemeClr val="accent1"/>
                </a:solidFill>
              </a:rPr>
              <a:t>designers and </a:t>
            </a:r>
            <a:r>
              <a:rPr lang="en-US" dirty="0" err="1">
                <a:solidFill>
                  <a:schemeClr val="accent1"/>
                </a:solidFill>
              </a:rPr>
              <a:t>automators</a:t>
            </a:r>
            <a:endParaRPr lang="en-US" dirty="0">
              <a:solidFill>
                <a:schemeClr val="accent1"/>
              </a:solidFill>
            </a:endParaRPr>
          </a:p>
          <a:p>
            <a:pPr lvl="1">
              <a:spcBef>
                <a:spcPts val="600"/>
              </a:spcBef>
            </a:pPr>
            <a:r>
              <a:rPr lang="en-US" dirty="0"/>
              <a:t>Deciding when to trim the test suite is partly policy and partly technical – and in general</a:t>
            </a:r>
            <a:r>
              <a:rPr lang="en-US" dirty="0">
                <a:solidFill>
                  <a:schemeClr val="accent1"/>
                </a:solidFill>
              </a:rPr>
              <a:t>, very hard !</a:t>
            </a:r>
          </a:p>
          <a:p>
            <a:pPr lvl="1">
              <a:spcBef>
                <a:spcPts val="600"/>
              </a:spcBef>
            </a:pPr>
            <a:r>
              <a:rPr lang="en-US" dirty="0"/>
              <a:t>Tests should be put in </a:t>
            </a:r>
            <a:r>
              <a:rPr lang="en-US" dirty="0">
                <a:solidFill>
                  <a:schemeClr val="accent1"/>
                </a:solidFill>
              </a:rPr>
              <a:t>configuration control</a:t>
            </a:r>
          </a:p>
          <a:p>
            <a:pPr>
              <a:spcBef>
                <a:spcPts val="600"/>
              </a:spcBef>
            </a:pPr>
            <a:r>
              <a:rPr lang="en-US" dirty="0">
                <a:solidFill>
                  <a:schemeClr val="accent1"/>
                </a:solidFill>
              </a:rPr>
              <a:t>Test documentation </a:t>
            </a:r>
            <a:r>
              <a:rPr lang="en-US" dirty="0"/>
              <a:t>: All parties participate</a:t>
            </a:r>
          </a:p>
          <a:p>
            <a:pPr lvl="1">
              <a:spcBef>
                <a:spcPts val="600"/>
              </a:spcBef>
            </a:pPr>
            <a:r>
              <a:rPr lang="en-US" dirty="0"/>
              <a:t>Each test must document “</a:t>
            </a:r>
            <a:r>
              <a:rPr lang="en-US" dirty="0">
                <a:solidFill>
                  <a:schemeClr val="accent1"/>
                </a:solidFill>
              </a:rPr>
              <a:t>why</a:t>
            </a:r>
            <a:r>
              <a:rPr lang="en-US" dirty="0"/>
              <a:t>” – criterion and test requirement satisfied or a rationale for human-designed tests</a:t>
            </a:r>
          </a:p>
          <a:p>
            <a:pPr lvl="1">
              <a:spcBef>
                <a:spcPts val="600"/>
              </a:spcBef>
            </a:pPr>
            <a:r>
              <a:rPr lang="en-US" dirty="0"/>
              <a:t>Ensure </a:t>
            </a:r>
            <a:r>
              <a:rPr lang="en-US" dirty="0">
                <a:solidFill>
                  <a:schemeClr val="accent1"/>
                </a:solidFill>
              </a:rPr>
              <a:t>traceability</a:t>
            </a:r>
            <a:r>
              <a:rPr lang="en-US" dirty="0"/>
              <a:t> throughout the process</a:t>
            </a:r>
          </a:p>
          <a:p>
            <a:pPr lvl="1">
              <a:spcBef>
                <a:spcPts val="600"/>
              </a:spcBef>
            </a:pPr>
            <a:r>
              <a:rPr lang="en-US" dirty="0"/>
              <a:t>Keep </a:t>
            </a:r>
            <a:r>
              <a:rPr lang="en-US" dirty="0">
                <a:solidFill>
                  <a:schemeClr val="accent1"/>
                </a:solidFill>
              </a:rPr>
              <a:t>documentation</a:t>
            </a:r>
            <a:r>
              <a:rPr lang="en-US" dirty="0"/>
              <a:t> in the automated tests</a:t>
            </a:r>
          </a:p>
        </p:txBody>
      </p:sp>
      <p:sp>
        <p:nvSpPr>
          <p:cNvPr id="3174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endParaRPr lang="en-US" sz="800" b="0" u="sng">
              <a:solidFill>
                <a:schemeClr val="tx1"/>
              </a:solidFill>
              <a:latin typeface="Arial" panose="020B0604020202020204" pitchFamily="34" charset="0"/>
            </a:endParaRPr>
          </a:p>
        </p:txBody>
      </p:sp>
      <p:sp>
        <p:nvSpPr>
          <p:cNvPr id="3174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317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25E309BB-25E6-4D77-9050-B9DC9F9EBA2F}" type="slidenum">
              <a:rPr lang="en-US" sz="800" b="0">
                <a:solidFill>
                  <a:schemeClr val="tx1"/>
                </a:solidFill>
                <a:latin typeface="Arial" panose="020B0604020202020204" pitchFamily="34" charset="0"/>
              </a:rPr>
              <a:pPr/>
              <a:t>39</a:t>
            </a:fld>
            <a:endParaRPr lang="en-US" sz="800" b="0">
              <a:solidFill>
                <a:schemeClr val="tx1"/>
              </a:solidFill>
              <a:latin typeface="Arial" panose="020B0604020202020204" pitchFamily="34" charset="0"/>
            </a:endParaRPr>
          </a:p>
        </p:txBody>
      </p:sp>
    </p:spTree>
    <p:extLst>
      <p:ext uri="{BB962C8B-B14F-4D97-AF65-F5344CB8AC3E}">
        <p14:creationId xmlns:p14="http://schemas.microsoft.com/office/powerpoint/2010/main" val="2527585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F7B9-039F-4373-8723-AAC0428188C0}"/>
              </a:ext>
            </a:extLst>
          </p:cNvPr>
          <p:cNvSpPr>
            <a:spLocks noGrp="1"/>
          </p:cNvSpPr>
          <p:nvPr>
            <p:ph type="title"/>
          </p:nvPr>
        </p:nvSpPr>
        <p:spPr/>
        <p:txBody>
          <a:bodyPr/>
          <a:lstStyle/>
          <a:p>
            <a:r>
              <a:rPr lang="en-US" dirty="0"/>
              <a:t>Therac-25 (1985-1987)</a:t>
            </a:r>
          </a:p>
        </p:txBody>
      </p:sp>
      <p:sp>
        <p:nvSpPr>
          <p:cNvPr id="3" name="Content Placeholder 2">
            <a:extLst>
              <a:ext uri="{FF2B5EF4-FFF2-40B4-BE49-F238E27FC236}">
                <a16:creationId xmlns:a16="http://schemas.microsoft.com/office/drawing/2014/main" id="{8D812BB3-77C8-4946-85DE-51E695CF65E1}"/>
              </a:ext>
            </a:extLst>
          </p:cNvPr>
          <p:cNvSpPr>
            <a:spLocks noGrp="1"/>
          </p:cNvSpPr>
          <p:nvPr>
            <p:ph idx="1"/>
          </p:nvPr>
        </p:nvSpPr>
        <p:spPr>
          <a:xfrm>
            <a:off x="838200" y="1320800"/>
            <a:ext cx="7197436" cy="5317391"/>
          </a:xfrm>
        </p:spPr>
        <p:txBody>
          <a:bodyPr>
            <a:normAutofit fontScale="85000" lnSpcReduction="20000"/>
          </a:bodyPr>
          <a:lstStyle/>
          <a:p>
            <a:r>
              <a:rPr lang="en-US" dirty="0"/>
              <a:t>Therac-25: first dual treatment mode radiation therapy machine</a:t>
            </a:r>
          </a:p>
          <a:p>
            <a:r>
              <a:rPr lang="en-US" dirty="0"/>
              <a:t>Hardware-based safety measures replaced by software-based ones</a:t>
            </a:r>
          </a:p>
          <a:p>
            <a:r>
              <a:rPr lang="en-US" dirty="0"/>
              <a:t>Race condition:</a:t>
            </a:r>
          </a:p>
          <a:p>
            <a:pPr lvl="1"/>
            <a:r>
              <a:rPr lang="en-US" dirty="0"/>
              <a:t>UI reported safe levels of radiation to be delivered in error.</a:t>
            </a:r>
          </a:p>
          <a:p>
            <a:pPr lvl="1"/>
            <a:r>
              <a:rPr lang="en-US" dirty="0"/>
              <a:t>Actual delivery: 100x the expected dose</a:t>
            </a:r>
          </a:p>
          <a:p>
            <a:pPr lvl="1"/>
            <a:r>
              <a:rPr lang="en-US" dirty="0"/>
              <a:t>Bug was in previous code base, but was overridden by hardware controls</a:t>
            </a:r>
          </a:p>
          <a:p>
            <a:pPr lvl="1"/>
            <a:r>
              <a:rPr lang="en-US" b="1" dirty="0"/>
              <a:t>Resulted in at least 3 deaths, 3 debilitating injuries</a:t>
            </a:r>
          </a:p>
          <a:p>
            <a:r>
              <a:rPr lang="en-US" dirty="0"/>
              <a:t>Byte overflow:</a:t>
            </a:r>
          </a:p>
          <a:p>
            <a:pPr lvl="1"/>
            <a:r>
              <a:rPr lang="en-US" dirty="0"/>
              <a:t>Setup verification used a byte variable Class3: 0 ==okay, !0==adjustment needed</a:t>
            </a:r>
          </a:p>
          <a:p>
            <a:pPr lvl="1"/>
            <a:r>
              <a:rPr lang="en-US" dirty="0"/>
              <a:t>Each setup verification step: ++class3</a:t>
            </a:r>
          </a:p>
          <a:p>
            <a:pPr lvl="1"/>
            <a:r>
              <a:rPr lang="en-US" dirty="0"/>
              <a:t>256</a:t>
            </a:r>
            <a:r>
              <a:rPr lang="en-US" baseline="30000" dirty="0"/>
              <a:t>th</a:t>
            </a:r>
            <a:r>
              <a:rPr lang="en-US" dirty="0"/>
              <a:t> verification roll over to zero</a:t>
            </a:r>
          </a:p>
          <a:p>
            <a:pPr lvl="1"/>
            <a:r>
              <a:rPr lang="en-US" b="1" dirty="0"/>
              <a:t>Resulted in at least one serious injury</a:t>
            </a:r>
          </a:p>
          <a:p>
            <a:r>
              <a:rPr lang="en-US" i="1" dirty="0"/>
              <a:t>Follow-up showed no test plan, no independent verification</a:t>
            </a:r>
          </a:p>
          <a:p>
            <a:endParaRPr lang="en-US" b="1" dirty="0"/>
          </a:p>
          <a:p>
            <a:pPr lvl="1"/>
            <a:endParaRPr lang="en-US" dirty="0"/>
          </a:p>
          <a:p>
            <a:endParaRPr lang="en-US" b="1" dirty="0"/>
          </a:p>
          <a:p>
            <a:endParaRPr lang="en-US" dirty="0"/>
          </a:p>
          <a:p>
            <a:endParaRPr lang="en-US" dirty="0"/>
          </a:p>
        </p:txBody>
      </p:sp>
      <p:pic>
        <p:nvPicPr>
          <p:cNvPr id="1026" name="Picture 2" descr="Image result for therac-25">
            <a:extLst>
              <a:ext uri="{FF2B5EF4-FFF2-40B4-BE49-F238E27FC236}">
                <a16:creationId xmlns:a16="http://schemas.microsoft.com/office/drawing/2014/main" id="{37BB8C3B-95BD-49FD-8CB1-7375A910A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796" y="2569795"/>
            <a:ext cx="3810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Testing Software</a:t>
            </a:r>
          </a:p>
        </p:txBody>
      </p:sp>
      <p:sp>
        <p:nvSpPr>
          <p:cNvPr id="3" name="Content Placeholder 2"/>
          <p:cNvSpPr>
            <a:spLocks noGrp="1"/>
          </p:cNvSpPr>
          <p:nvPr>
            <p:ph idx="1"/>
          </p:nvPr>
        </p:nvSpPr>
        <p:spPr/>
        <p:txBody>
          <a:bodyPr>
            <a:normAutofit lnSpcReduction="10000"/>
          </a:bodyPr>
          <a:lstStyle/>
          <a:p>
            <a:r>
              <a:rPr lang="en-US" dirty="0"/>
              <a:t>No other engineering field builds products as </a:t>
            </a:r>
            <a:r>
              <a:rPr lang="en-US" dirty="0">
                <a:solidFill>
                  <a:schemeClr val="tx2"/>
                </a:solidFill>
              </a:rPr>
              <a:t>complicated</a:t>
            </a:r>
            <a:r>
              <a:rPr lang="en-US" dirty="0"/>
              <a:t> as software</a:t>
            </a:r>
          </a:p>
          <a:p>
            <a:pPr lvl="2"/>
            <a:endParaRPr lang="en-US" dirty="0"/>
          </a:p>
          <a:p>
            <a:r>
              <a:rPr lang="en-US" dirty="0"/>
              <a:t>The term </a:t>
            </a:r>
            <a:r>
              <a:rPr lang="en-US" dirty="0">
                <a:solidFill>
                  <a:schemeClr val="tx2"/>
                </a:solidFill>
              </a:rPr>
              <a:t>correctness</a:t>
            </a:r>
            <a:r>
              <a:rPr lang="en-US" dirty="0"/>
              <a:t> has no meaning</a:t>
            </a:r>
          </a:p>
          <a:p>
            <a:pPr lvl="1"/>
            <a:r>
              <a:rPr lang="en-US" dirty="0"/>
              <a:t>Is a </a:t>
            </a:r>
            <a:r>
              <a:rPr lang="en-US" dirty="0">
                <a:solidFill>
                  <a:schemeClr val="tx2"/>
                </a:solidFill>
              </a:rPr>
              <a:t>building</a:t>
            </a:r>
            <a:r>
              <a:rPr lang="en-US" dirty="0"/>
              <a:t> correct?</a:t>
            </a:r>
          </a:p>
          <a:p>
            <a:pPr lvl="1"/>
            <a:r>
              <a:rPr lang="en-US" dirty="0"/>
              <a:t>Is a </a:t>
            </a:r>
            <a:r>
              <a:rPr lang="en-US" dirty="0">
                <a:solidFill>
                  <a:schemeClr val="tx2"/>
                </a:solidFill>
              </a:rPr>
              <a:t>car</a:t>
            </a:r>
            <a:r>
              <a:rPr lang="en-US" dirty="0"/>
              <a:t> correct?</a:t>
            </a:r>
          </a:p>
          <a:p>
            <a:pPr lvl="1"/>
            <a:r>
              <a:rPr lang="en-US" dirty="0"/>
              <a:t>Is a </a:t>
            </a:r>
            <a:r>
              <a:rPr lang="en-US" dirty="0">
                <a:solidFill>
                  <a:schemeClr val="tx2"/>
                </a:solidFill>
              </a:rPr>
              <a:t>subway</a:t>
            </a:r>
            <a:r>
              <a:rPr lang="en-US" dirty="0"/>
              <a:t> system correct?</a:t>
            </a:r>
          </a:p>
          <a:p>
            <a:pPr lvl="2"/>
            <a:endParaRPr lang="en-US" dirty="0"/>
          </a:p>
          <a:p>
            <a:r>
              <a:rPr lang="en-US" dirty="0"/>
              <a:t>Like other engineers, testers must use </a:t>
            </a:r>
            <a:r>
              <a:rPr lang="en-US" dirty="0">
                <a:solidFill>
                  <a:schemeClr val="tx2"/>
                </a:solidFill>
              </a:rPr>
              <a:t>abstraction to manage complexity</a:t>
            </a:r>
          </a:p>
          <a:p>
            <a:pPr lvl="1"/>
            <a:r>
              <a:rPr lang="en-US" dirty="0"/>
              <a:t>This is the purpose of the </a:t>
            </a:r>
            <a:r>
              <a:rPr lang="en-US" dirty="0">
                <a:solidFill>
                  <a:schemeClr val="tx2"/>
                </a:solidFill>
              </a:rPr>
              <a:t>model-driven test design</a:t>
            </a:r>
            <a:r>
              <a:rPr lang="en-US" dirty="0"/>
              <a:t> process</a:t>
            </a:r>
          </a:p>
          <a:p>
            <a:pPr lvl="1"/>
            <a:r>
              <a:rPr lang="en-US" dirty="0"/>
              <a:t>The “model” is an abstract structure</a:t>
            </a:r>
          </a:p>
        </p:txBody>
      </p:sp>
      <p:sp>
        <p:nvSpPr>
          <p:cNvPr id="4" name="Date Placeholder 3"/>
          <p:cNvSpPr>
            <a:spLocks noGrp="1"/>
          </p:cNvSpPr>
          <p:nvPr>
            <p:ph type="dt" sz="half" idx="10"/>
          </p:nvPr>
        </p:nvSpPr>
        <p:spPr/>
        <p:txBody>
          <a:bodyPr/>
          <a:lstStyle/>
          <a:p>
            <a:pPr>
              <a:defRPr/>
            </a:pPr>
            <a:r>
              <a:rPr lang="en-US" dirty="0"/>
              <a:t>Introduction to Software Testing, Edition 2  (</a:t>
            </a:r>
            <a:r>
              <a:rPr lang="en-US" dirty="0" err="1"/>
              <a:t>Ch</a:t>
            </a:r>
            <a:r>
              <a:rPr lang="en-US" dirty="0"/>
              <a:t> 2)</a:t>
            </a:r>
            <a:endParaRPr lang="en-US" u="sng" dirty="0"/>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40</a:t>
            </a:fld>
            <a:endParaRPr lang="en-US"/>
          </a:p>
        </p:txBody>
      </p:sp>
    </p:spTree>
    <p:extLst>
      <p:ext uri="{BB962C8B-B14F-4D97-AF65-F5344CB8AC3E}">
        <p14:creationId xmlns:p14="http://schemas.microsoft.com/office/powerpoint/2010/main" val="2257734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dirty="0"/>
              <a:t>At the Core of the Test Discipline: </a:t>
            </a:r>
            <a:br>
              <a:rPr lang="en-US" dirty="0"/>
            </a:br>
            <a:r>
              <a:rPr lang="en-US" sz="3200" dirty="0"/>
              <a:t>Testing and Debugging</a:t>
            </a:r>
            <a:endParaRPr lang="en-US" dirty="0"/>
          </a:p>
        </p:txBody>
      </p:sp>
      <p:sp>
        <p:nvSpPr>
          <p:cNvPr id="49158" name="Rectangle 3"/>
          <p:cNvSpPr>
            <a:spLocks noGrp="1" noChangeArrowheads="1"/>
          </p:cNvSpPr>
          <p:nvPr>
            <p:ph idx="1"/>
          </p:nvPr>
        </p:nvSpPr>
        <p:spPr/>
        <p:txBody>
          <a:bodyPr/>
          <a:lstStyle/>
          <a:p>
            <a:r>
              <a:rPr lang="en-US" dirty="0"/>
              <a:t> </a:t>
            </a:r>
            <a:r>
              <a:rPr lang="en-US" dirty="0">
                <a:solidFill>
                  <a:schemeClr val="accent1"/>
                </a:solidFill>
              </a:rPr>
              <a:t>Testing</a:t>
            </a:r>
            <a:r>
              <a:rPr lang="en-US" dirty="0"/>
              <a:t> : Evaluating software by observing its execution</a:t>
            </a:r>
          </a:p>
          <a:p>
            <a:endParaRPr lang="en-US" dirty="0">
              <a:solidFill>
                <a:srgbClr val="FFFF00"/>
              </a:solidFill>
            </a:endParaRPr>
          </a:p>
          <a:p>
            <a:r>
              <a:rPr lang="en-US" dirty="0"/>
              <a:t> </a:t>
            </a:r>
            <a:r>
              <a:rPr lang="en-US" dirty="0">
                <a:solidFill>
                  <a:schemeClr val="accent1"/>
                </a:solidFill>
              </a:rPr>
              <a:t>Test Failure </a:t>
            </a:r>
            <a:r>
              <a:rPr lang="en-US" dirty="0"/>
              <a:t>: Execution of a test that results in a software failure</a:t>
            </a:r>
          </a:p>
          <a:p>
            <a:endParaRPr lang="en-US" dirty="0">
              <a:solidFill>
                <a:srgbClr val="FFFF00"/>
              </a:solidFill>
            </a:endParaRPr>
          </a:p>
          <a:p>
            <a:r>
              <a:rPr lang="en-US" dirty="0"/>
              <a:t> </a:t>
            </a:r>
            <a:r>
              <a:rPr lang="en-US" dirty="0">
                <a:solidFill>
                  <a:schemeClr val="accent1"/>
                </a:solidFill>
              </a:rPr>
              <a:t>Debugging</a:t>
            </a:r>
            <a:r>
              <a:rPr lang="en-US" dirty="0"/>
              <a:t> : The process of finding a fault given a failure</a:t>
            </a:r>
          </a:p>
        </p:txBody>
      </p:sp>
      <p:sp>
        <p:nvSpPr>
          <p:cNvPr id="491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491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 Ammann &amp; Offutt</a:t>
            </a:r>
          </a:p>
        </p:txBody>
      </p:sp>
      <p:sp>
        <p:nvSpPr>
          <p:cNvPr id="4915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C8A08FA-E67D-4787-AD2F-9F387ADB277B}" type="slidenum">
              <a:rPr lang="en-US" sz="800" b="0">
                <a:solidFill>
                  <a:schemeClr val="tx1"/>
                </a:solidFill>
                <a:latin typeface="Arial" panose="020B0604020202020204" pitchFamily="34" charset="0"/>
              </a:rPr>
              <a:pPr/>
              <a:t>41</a:t>
            </a:fld>
            <a:endParaRPr lang="en-US" sz="800" b="0">
              <a:solidFill>
                <a:schemeClr val="tx1"/>
              </a:solidFill>
              <a:latin typeface="Arial" panose="020B0604020202020204" pitchFamily="34" charset="0"/>
            </a:endParaRPr>
          </a:p>
        </p:txBody>
      </p:sp>
      <p:sp>
        <p:nvSpPr>
          <p:cNvPr id="7" name="Text Box 4"/>
          <p:cNvSpPr txBox="1">
            <a:spLocks noChangeArrowheads="1"/>
          </p:cNvSpPr>
          <p:nvPr/>
        </p:nvSpPr>
        <p:spPr bwMode="auto">
          <a:xfrm>
            <a:off x="3318294" y="4746626"/>
            <a:ext cx="5520906" cy="954107"/>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defPPr>
              <a:defRPr lang="en-US"/>
            </a:defPPr>
            <a:lvl1pPr algn="ctr">
              <a:lnSpc>
                <a:spcPct val="90000"/>
              </a:lnSpc>
              <a:spcBef>
                <a:spcPct val="30000"/>
              </a:spcBef>
              <a:buSzPct val="75000"/>
              <a:buFont typeface="Monotype Sorts" charset="2"/>
              <a:buNone/>
              <a:defRPr sz="2800">
                <a:solidFill>
                  <a:srgbClr val="FFFF00"/>
                </a:solidFill>
                <a:effectLst>
                  <a:outerShdw blurRad="38100" dist="38100" dir="2700000" algn="tl">
                    <a:srgbClr val="000000"/>
                  </a:outerShdw>
                </a:effectLst>
                <a:latin typeface="Gill Sans MT" pitchFamily="34" charset="0"/>
                <a:cs typeface="Arial" pitchFamily="34" charset="0"/>
              </a:defRPr>
            </a:lvl1pPr>
          </a:lstStyle>
          <a:p>
            <a:r>
              <a:rPr lang="en-US" dirty="0"/>
              <a:t>Not all inputs will “trigger” a fault into causing a failure</a:t>
            </a:r>
          </a:p>
        </p:txBody>
      </p:sp>
    </p:spTree>
    <p:extLst>
      <p:ext uri="{BB962C8B-B14F-4D97-AF65-F5344CB8AC3E}">
        <p14:creationId xmlns:p14="http://schemas.microsoft.com/office/powerpoint/2010/main" val="11196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r>
              <a:rPr lang="en-US" dirty="0"/>
              <a:t>Fault (defect) &amp; Failure Model (RIPR)*</a:t>
            </a:r>
          </a:p>
        </p:txBody>
      </p:sp>
      <p:sp>
        <p:nvSpPr>
          <p:cNvPr id="165891" name="Rectangle 3"/>
          <p:cNvSpPr>
            <a:spLocks noGrp="1" noChangeArrowheads="1"/>
          </p:cNvSpPr>
          <p:nvPr>
            <p:ph idx="1"/>
          </p:nvPr>
        </p:nvSpPr>
        <p:spPr/>
        <p:txBody>
          <a:bodyPr>
            <a:normAutofit lnSpcReduction="10000"/>
          </a:bodyPr>
          <a:lstStyle/>
          <a:p>
            <a:pPr marL="457200" indent="-457200" algn="ctr">
              <a:buNone/>
              <a:defRPr/>
            </a:pPr>
            <a:r>
              <a:rPr lang="en-US" u="sng" dirty="0">
                <a:solidFill>
                  <a:schemeClr val="tx2"/>
                </a:solidFill>
                <a:effectLst>
                  <a:outerShdw blurRad="38100" dist="38100" dir="2700000" algn="tl">
                    <a:srgbClr val="000000"/>
                  </a:outerShdw>
                </a:effectLst>
              </a:rPr>
              <a:t>Four conditions necessary for a failure to be observed</a:t>
            </a:r>
          </a:p>
          <a:p>
            <a:pPr marL="457200" indent="-457200">
              <a:buFont typeface="Monotype Sorts" charset="2"/>
              <a:buAutoNum type="arabicPeriod"/>
              <a:defRPr/>
            </a:pPr>
            <a:endParaRPr lang="en-US" u="sng" dirty="0">
              <a:solidFill>
                <a:schemeClr val="tx2"/>
              </a:solidFill>
              <a:effectLst>
                <a:outerShdw blurRad="38100" dist="38100" dir="2700000" algn="tl">
                  <a:srgbClr val="000000"/>
                </a:outerShdw>
              </a:effectLst>
            </a:endParaRPr>
          </a:p>
          <a:p>
            <a:pPr marL="457200" indent="-457200">
              <a:spcAft>
                <a:spcPts val="1200"/>
              </a:spcAft>
              <a:buFont typeface="Monotype Sorts" charset="2"/>
              <a:buAutoNum type="arabicPeriod"/>
              <a:defRPr/>
            </a:pPr>
            <a:r>
              <a:rPr lang="en-US" dirty="0">
                <a:solidFill>
                  <a:schemeClr val="accent1"/>
                </a:solidFill>
              </a:rPr>
              <a:t>Reachability</a:t>
            </a:r>
            <a:r>
              <a:rPr lang="en-US" dirty="0"/>
              <a:t> : The location or locations in the program that contain the fault must be reached </a:t>
            </a:r>
          </a:p>
          <a:p>
            <a:pPr marL="457200" indent="-457200">
              <a:spcAft>
                <a:spcPts val="1200"/>
              </a:spcAft>
              <a:buFont typeface="Monotype Sorts" charset="2"/>
              <a:buAutoNum type="arabicPeriod"/>
              <a:defRPr/>
            </a:pPr>
            <a:r>
              <a:rPr lang="en-US" dirty="0">
                <a:solidFill>
                  <a:schemeClr val="accent1"/>
                </a:solidFill>
              </a:rPr>
              <a:t>Infection</a:t>
            </a:r>
            <a:r>
              <a:rPr lang="en-US" dirty="0"/>
              <a:t> : The state of the program must be incorrect</a:t>
            </a:r>
          </a:p>
          <a:p>
            <a:pPr marL="457200" indent="-457200">
              <a:spcAft>
                <a:spcPts val="1200"/>
              </a:spcAft>
              <a:buFont typeface="Monotype Sorts" charset="2"/>
              <a:buAutoNum type="arabicPeriod"/>
              <a:defRPr/>
            </a:pPr>
            <a:r>
              <a:rPr lang="en-US" dirty="0">
                <a:solidFill>
                  <a:schemeClr val="accent1"/>
                </a:solidFill>
              </a:rPr>
              <a:t>Propagation</a:t>
            </a:r>
            <a:r>
              <a:rPr lang="en-US" dirty="0"/>
              <a:t> : The infected state must cause some output or final state of the program to be incorrect</a:t>
            </a:r>
          </a:p>
          <a:p>
            <a:pPr marL="457200" indent="-457200">
              <a:spcAft>
                <a:spcPts val="1200"/>
              </a:spcAft>
              <a:buFont typeface="Monotype Sorts" charset="2"/>
              <a:buAutoNum type="arabicPeriod"/>
              <a:defRPr/>
            </a:pPr>
            <a:r>
              <a:rPr lang="en-US" dirty="0">
                <a:solidFill>
                  <a:schemeClr val="accent1"/>
                </a:solidFill>
              </a:rPr>
              <a:t>Reveal</a:t>
            </a:r>
            <a:r>
              <a:rPr lang="en-US" dirty="0"/>
              <a:t> : The tester must observe part of the incorrect portion of the program state</a:t>
            </a:r>
          </a:p>
        </p:txBody>
      </p:sp>
      <p:sp>
        <p:nvSpPr>
          <p:cNvPr id="5017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a:solidFill>
                  <a:schemeClr val="tx1"/>
                </a:solidFill>
                <a:latin typeface="Arial" panose="020B0604020202020204" pitchFamily="34" charset="0"/>
              </a:rPr>
              <a:t>Introduction to Software Testing, Edition 2  (Ch 2)</a:t>
            </a:r>
          </a:p>
        </p:txBody>
      </p:sp>
      <p:sp>
        <p:nvSpPr>
          <p:cNvPr id="501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800" b="0" dirty="0">
                <a:solidFill>
                  <a:schemeClr val="tx1"/>
                </a:solidFill>
                <a:latin typeface="Arial" panose="020B0604020202020204" pitchFamily="34" charset="0"/>
              </a:rPr>
              <a:t>© Ammann &amp; Offutt</a:t>
            </a:r>
          </a:p>
        </p:txBody>
      </p:sp>
      <p:sp>
        <p:nvSpPr>
          <p:cNvPr id="5018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818A226-45BD-49D9-8BAA-C216DB0D2C89}" type="slidenum">
              <a:rPr lang="en-US" sz="800" b="0" smtClean="0">
                <a:solidFill>
                  <a:schemeClr val="tx1"/>
                </a:solidFill>
                <a:latin typeface="Arial" panose="020B0604020202020204" pitchFamily="34" charset="0"/>
              </a:rPr>
              <a:pPr/>
              <a:t>42</a:t>
            </a:fld>
            <a:endParaRPr lang="en-US" sz="800" b="0" dirty="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A45E4B0C-B3B0-4AC4-9E9A-796538BF94B6}"/>
              </a:ext>
            </a:extLst>
          </p:cNvPr>
          <p:cNvSpPr/>
          <p:nvPr/>
        </p:nvSpPr>
        <p:spPr>
          <a:xfrm>
            <a:off x="5312229" y="6176963"/>
            <a:ext cx="6609807" cy="45284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Coined by the Ammann and Offutt.  It’s not in general use but is still effective.</a:t>
            </a:r>
          </a:p>
        </p:txBody>
      </p:sp>
    </p:spTree>
    <p:extLst>
      <p:ext uri="{BB962C8B-B14F-4D97-AF65-F5344CB8AC3E}">
        <p14:creationId xmlns:p14="http://schemas.microsoft.com/office/powerpoint/2010/main" val="2063782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RIPR Model</a:t>
            </a:r>
          </a:p>
        </p:txBody>
      </p:sp>
      <p:sp>
        <p:nvSpPr>
          <p:cNvPr id="4" name="Date Placeholder 3"/>
          <p:cNvSpPr>
            <a:spLocks noGrp="1"/>
          </p:cNvSpPr>
          <p:nvPr>
            <p:ph type="dt" sz="half" idx="10"/>
          </p:nvPr>
        </p:nvSpPr>
        <p:spPr/>
        <p:txBody>
          <a:bodyPr/>
          <a:lstStyle/>
          <a:p>
            <a:pPr>
              <a:defRPr/>
            </a:pPr>
            <a:r>
              <a:rPr lang="en-US"/>
              <a:t>Introduction to Software Testing, Edition 2  (Ch 2)</a:t>
            </a:r>
            <a:endParaRPr lang="en-US" u="sng"/>
          </a:p>
        </p:txBody>
      </p:sp>
      <p:sp>
        <p:nvSpPr>
          <p:cNvPr id="5" name="Footer Placeholder 4"/>
          <p:cNvSpPr>
            <a:spLocks noGrp="1"/>
          </p:cNvSpPr>
          <p:nvPr>
            <p:ph type="ftr" sz="quarter" idx="11"/>
          </p:nvPr>
        </p:nvSpPr>
        <p:spPr/>
        <p:txBody>
          <a:bodyPr/>
          <a:lstStyle/>
          <a:p>
            <a:r>
              <a:rPr lang="en-US"/>
              <a:t>© Ammann &amp; Offutt</a:t>
            </a:r>
          </a:p>
        </p:txBody>
      </p:sp>
      <p:sp>
        <p:nvSpPr>
          <p:cNvPr id="12" name="Slide Number Placeholder 11"/>
          <p:cNvSpPr>
            <a:spLocks noGrp="1"/>
          </p:cNvSpPr>
          <p:nvPr>
            <p:ph type="sldNum" sz="quarter" idx="12"/>
          </p:nvPr>
        </p:nvSpPr>
        <p:spPr/>
        <p:txBody>
          <a:bodyPr/>
          <a:lstStyle/>
          <a:p>
            <a:fld id="{DF28FB93-0A08-4E7D-8E63-9EFA29F1E093}" type="slidenum">
              <a:rPr lang="en-US" smtClean="0"/>
              <a:pPr/>
              <a:t>43</a:t>
            </a:fld>
            <a:endParaRPr lang="en-US"/>
          </a:p>
        </p:txBody>
      </p:sp>
      <p:sp>
        <p:nvSpPr>
          <p:cNvPr id="7" name="Content Placeholder 2"/>
          <p:cNvSpPr txBox="1">
            <a:spLocks/>
          </p:cNvSpPr>
          <p:nvPr/>
        </p:nvSpPr>
        <p:spPr>
          <a:xfrm>
            <a:off x="861587" y="681037"/>
            <a:ext cx="2912919" cy="5284655"/>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2"/>
                </a:solidFill>
                <a:latin typeface="Gill Sans MT" panose="020B0502020104020203" pitchFamily="34" charset="0"/>
                <a:ea typeface="宋体" pitchFamily="2" charset="-122"/>
              </a:rPr>
              <a:t>R</a:t>
            </a:r>
            <a:r>
              <a:rPr lang="en-US" altLang="zh-CN" dirty="0">
                <a:latin typeface="Gill Sans MT" panose="020B0502020104020203" pitchFamily="34" charset="0"/>
                <a:ea typeface="宋体" pitchFamily="2" charset="-122"/>
              </a:rPr>
              <a:t>eachability</a:t>
            </a:r>
          </a:p>
          <a:p>
            <a:r>
              <a:rPr lang="en-US" altLang="zh-CN" dirty="0">
                <a:solidFill>
                  <a:schemeClr val="tx2"/>
                </a:solidFill>
                <a:latin typeface="Gill Sans MT" panose="020B0502020104020203" pitchFamily="34" charset="0"/>
                <a:ea typeface="宋体" pitchFamily="2" charset="-122"/>
              </a:rPr>
              <a:t>I</a:t>
            </a:r>
            <a:r>
              <a:rPr lang="en-US" altLang="zh-CN" dirty="0">
                <a:latin typeface="Gill Sans MT" panose="020B0502020104020203" pitchFamily="34" charset="0"/>
                <a:ea typeface="宋体" pitchFamily="2" charset="-122"/>
              </a:rPr>
              <a:t>nfection</a:t>
            </a:r>
          </a:p>
          <a:p>
            <a:r>
              <a:rPr lang="en-US" altLang="zh-CN" dirty="0">
                <a:solidFill>
                  <a:schemeClr val="tx2"/>
                </a:solidFill>
                <a:latin typeface="Gill Sans MT" panose="020B0502020104020203" pitchFamily="34" charset="0"/>
                <a:ea typeface="宋体" pitchFamily="2" charset="-122"/>
              </a:rPr>
              <a:t>P</a:t>
            </a:r>
            <a:r>
              <a:rPr lang="en-US" altLang="zh-CN" dirty="0">
                <a:latin typeface="Gill Sans MT" panose="020B0502020104020203" pitchFamily="34" charset="0"/>
                <a:ea typeface="宋体" pitchFamily="2" charset="-122"/>
              </a:rPr>
              <a:t>ropagation</a:t>
            </a:r>
          </a:p>
          <a:p>
            <a:r>
              <a:rPr lang="en-US" altLang="zh-CN" dirty="0" err="1">
                <a:solidFill>
                  <a:schemeClr val="tx2"/>
                </a:solidFill>
                <a:latin typeface="Gill Sans MT" panose="020B0502020104020203" pitchFamily="34" charset="0"/>
                <a:ea typeface="宋体" pitchFamily="2" charset="-122"/>
              </a:rPr>
              <a:t>R</a:t>
            </a:r>
            <a:r>
              <a:rPr lang="en-US" altLang="zh-CN" dirty="0" err="1">
                <a:latin typeface="Gill Sans MT" panose="020B0502020104020203" pitchFamily="34" charset="0"/>
                <a:ea typeface="宋体" pitchFamily="2" charset="-122"/>
              </a:rPr>
              <a:t>evealability</a:t>
            </a:r>
            <a:r>
              <a:rPr lang="en-US" altLang="zh-CN" dirty="0">
                <a:latin typeface="Gill Sans MT" panose="020B0502020104020203" pitchFamily="34" charset="0"/>
                <a:ea typeface="宋体" pitchFamily="2" charset="-122"/>
              </a:rPr>
              <a:t> </a:t>
            </a:r>
          </a:p>
        </p:txBody>
      </p:sp>
      <p:sp>
        <p:nvSpPr>
          <p:cNvPr id="3" name="Oval 2"/>
          <p:cNvSpPr/>
          <p:nvPr/>
        </p:nvSpPr>
        <p:spPr>
          <a:xfrm>
            <a:off x="5129545" y="937697"/>
            <a:ext cx="1361404" cy="108349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a:t>
            </a:r>
          </a:p>
        </p:txBody>
      </p:sp>
      <p:sp>
        <p:nvSpPr>
          <p:cNvPr id="8" name="Oval 7"/>
          <p:cNvSpPr/>
          <p:nvPr/>
        </p:nvSpPr>
        <p:spPr>
          <a:xfrm>
            <a:off x="4974646" y="2540773"/>
            <a:ext cx="1667343" cy="126915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Defect</a:t>
            </a:r>
          </a:p>
        </p:txBody>
      </p:sp>
      <p:sp>
        <p:nvSpPr>
          <p:cNvPr id="9" name="Oval 8"/>
          <p:cNvSpPr/>
          <p:nvPr/>
        </p:nvSpPr>
        <p:spPr>
          <a:xfrm>
            <a:off x="4737487" y="4329512"/>
            <a:ext cx="2145520" cy="186091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Incorrect Program State</a:t>
            </a:r>
          </a:p>
        </p:txBody>
      </p:sp>
      <p:sp>
        <p:nvSpPr>
          <p:cNvPr id="10" name="Oval 9"/>
          <p:cNvSpPr/>
          <p:nvPr/>
        </p:nvSpPr>
        <p:spPr>
          <a:xfrm>
            <a:off x="6796291" y="558676"/>
            <a:ext cx="4072001" cy="400240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1" name="Oval 10"/>
          <p:cNvSpPr/>
          <p:nvPr/>
        </p:nvSpPr>
        <p:spPr>
          <a:xfrm>
            <a:off x="9679362" y="5074582"/>
            <a:ext cx="1949116" cy="141605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Gill Sans MT" panose="020B0502020104020203" pitchFamily="34" charset="0"/>
              </a:rPr>
              <a:t>Test Oracle</a:t>
            </a:r>
          </a:p>
        </p:txBody>
      </p:sp>
      <p:sp>
        <p:nvSpPr>
          <p:cNvPr id="14" name="TextBox 13"/>
          <p:cNvSpPr txBox="1"/>
          <p:nvPr/>
        </p:nvSpPr>
        <p:spPr>
          <a:xfrm>
            <a:off x="6989784" y="1213047"/>
            <a:ext cx="3639789" cy="461665"/>
          </a:xfrm>
          <a:prstGeom prst="rect">
            <a:avLst/>
          </a:prstGeom>
          <a:noFill/>
        </p:spPr>
        <p:txBody>
          <a:bodyPr wrap="square" rtlCol="0">
            <a:spAutoFit/>
          </a:bodyPr>
          <a:lstStyle/>
          <a:p>
            <a:pPr algn="ctr"/>
            <a:r>
              <a:rPr lang="en-US" sz="2400" b="1" dirty="0">
                <a:latin typeface="Gill Sans MT" panose="020B0502020104020203" pitchFamily="34" charset="0"/>
              </a:rPr>
              <a:t>Final Program State</a:t>
            </a:r>
          </a:p>
        </p:txBody>
      </p:sp>
      <p:sp>
        <p:nvSpPr>
          <p:cNvPr id="15" name="Oval 14"/>
          <p:cNvSpPr/>
          <p:nvPr/>
        </p:nvSpPr>
        <p:spPr>
          <a:xfrm>
            <a:off x="8514199" y="1960268"/>
            <a:ext cx="2346667" cy="1190907"/>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Observed Final Program State</a:t>
            </a:r>
          </a:p>
        </p:txBody>
      </p:sp>
      <p:cxnSp>
        <p:nvCxnSpPr>
          <p:cNvPr id="18" name="Straight Arrow Connector 17"/>
          <p:cNvCxnSpPr>
            <a:cxnSpLocks/>
            <a:stCxn id="3" idx="4"/>
            <a:endCxn id="8" idx="0"/>
          </p:cNvCxnSpPr>
          <p:nvPr/>
        </p:nvCxnSpPr>
        <p:spPr>
          <a:xfrm flipH="1">
            <a:off x="5808318" y="2021188"/>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8" idx="4"/>
            <a:endCxn id="9" idx="0"/>
          </p:cNvCxnSpPr>
          <p:nvPr/>
        </p:nvCxnSpPr>
        <p:spPr>
          <a:xfrm>
            <a:off x="5808318" y="3809927"/>
            <a:ext cx="1929" cy="519585"/>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cxnSpLocks/>
            <a:stCxn id="9" idx="7"/>
            <a:endCxn id="41" idx="3"/>
          </p:cNvCxnSpPr>
          <p:nvPr/>
        </p:nvCxnSpPr>
        <p:spPr>
          <a:xfrm flipV="1">
            <a:off x="6568803" y="3016774"/>
            <a:ext cx="559156" cy="1585262"/>
          </a:xfrm>
          <a:prstGeom prst="straightConnector1">
            <a:avLst/>
          </a:prstGeom>
          <a:ln w="38100">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1" idx="0"/>
          </p:cNvCxnSpPr>
          <p:nvPr/>
        </p:nvCxnSpPr>
        <p:spPr>
          <a:xfrm flipH="1" flipV="1">
            <a:off x="8810245" y="2809543"/>
            <a:ext cx="1843675" cy="2265039"/>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436837" y="2011380"/>
            <a:ext cx="1377861" cy="461665"/>
          </a:xfrm>
          <a:prstGeom prst="rect">
            <a:avLst/>
          </a:prstGeom>
          <a:noFill/>
        </p:spPr>
        <p:txBody>
          <a:bodyPr wrap="square" rtlCol="0">
            <a:spAutoFit/>
          </a:bodyPr>
          <a:lstStyle/>
          <a:p>
            <a:pPr algn="r"/>
            <a:r>
              <a:rPr lang="en-US" sz="2400" dirty="0">
                <a:latin typeface="Gill Sans MT" panose="020B0502020104020203" pitchFamily="34" charset="0"/>
              </a:rPr>
              <a:t>Reaches</a:t>
            </a:r>
          </a:p>
        </p:txBody>
      </p:sp>
      <p:sp>
        <p:nvSpPr>
          <p:cNvPr id="31" name="TextBox 30"/>
          <p:cNvSpPr txBox="1"/>
          <p:nvPr/>
        </p:nvSpPr>
        <p:spPr>
          <a:xfrm>
            <a:off x="4756101" y="3736344"/>
            <a:ext cx="1058596" cy="461665"/>
          </a:xfrm>
          <a:prstGeom prst="rect">
            <a:avLst/>
          </a:prstGeom>
          <a:noFill/>
        </p:spPr>
        <p:txBody>
          <a:bodyPr wrap="square" rtlCol="0">
            <a:spAutoFit/>
          </a:bodyPr>
          <a:lstStyle/>
          <a:p>
            <a:pPr algn="r"/>
            <a:r>
              <a:rPr lang="en-US" sz="2400" dirty="0">
                <a:latin typeface="Gill Sans MT" panose="020B0502020104020203" pitchFamily="34" charset="0"/>
              </a:rPr>
              <a:t>Infects</a:t>
            </a:r>
          </a:p>
        </p:txBody>
      </p:sp>
      <p:sp>
        <p:nvSpPr>
          <p:cNvPr id="32" name="TextBox 31"/>
          <p:cNvSpPr txBox="1"/>
          <p:nvPr/>
        </p:nvSpPr>
        <p:spPr>
          <a:xfrm>
            <a:off x="6767486" y="4060065"/>
            <a:ext cx="1692464" cy="461665"/>
          </a:xfrm>
          <a:prstGeom prst="rect">
            <a:avLst/>
          </a:prstGeom>
          <a:noFill/>
        </p:spPr>
        <p:txBody>
          <a:bodyPr wrap="square" rtlCol="0">
            <a:spAutoFit/>
          </a:bodyPr>
          <a:lstStyle/>
          <a:p>
            <a:r>
              <a:rPr lang="en-US" sz="2400" dirty="0">
                <a:latin typeface="Gill Sans MT" panose="020B0502020104020203" pitchFamily="34" charset="0"/>
              </a:rPr>
              <a:t>Propagates</a:t>
            </a:r>
          </a:p>
        </p:txBody>
      </p:sp>
      <p:sp>
        <p:nvSpPr>
          <p:cNvPr id="33" name="TextBox 32"/>
          <p:cNvSpPr txBox="1"/>
          <p:nvPr/>
        </p:nvSpPr>
        <p:spPr>
          <a:xfrm>
            <a:off x="8725584" y="4495152"/>
            <a:ext cx="1276912" cy="461665"/>
          </a:xfrm>
          <a:prstGeom prst="rect">
            <a:avLst/>
          </a:prstGeom>
          <a:noFill/>
        </p:spPr>
        <p:txBody>
          <a:bodyPr wrap="square" rtlCol="0">
            <a:spAutoFit/>
          </a:bodyPr>
          <a:lstStyle/>
          <a:p>
            <a:r>
              <a:rPr lang="en-US" sz="2400" dirty="0">
                <a:latin typeface="Gill Sans MT" panose="020B0502020104020203" pitchFamily="34" charset="0"/>
              </a:rPr>
              <a:t>Reveals</a:t>
            </a:r>
          </a:p>
        </p:txBody>
      </p:sp>
      <p:sp>
        <p:nvSpPr>
          <p:cNvPr id="41" name="Oval 40"/>
          <p:cNvSpPr/>
          <p:nvPr/>
        </p:nvSpPr>
        <p:spPr>
          <a:xfrm>
            <a:off x="6812087" y="2000271"/>
            <a:ext cx="2156908" cy="1190907"/>
          </a:xfrm>
          <a:prstGeom prst="ellipse">
            <a:avLst/>
          </a:prstGeom>
          <a:solidFill>
            <a:srgbClr val="000000">
              <a:alpha val="34902"/>
            </a:srgb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rgbClr val="FFFFFF"/>
                </a:solidFill>
              </a:rPr>
              <a:t>Incorrect Final State</a:t>
            </a:r>
          </a:p>
        </p:txBody>
      </p:sp>
      <p:cxnSp>
        <p:nvCxnSpPr>
          <p:cNvPr id="43" name="Straight Arrow Connector 42">
            <a:extLst>
              <a:ext uri="{FF2B5EF4-FFF2-40B4-BE49-F238E27FC236}">
                <a16:creationId xmlns:a16="http://schemas.microsoft.com/office/drawing/2014/main" id="{4E11698B-4F03-4A5E-AA8A-3C0E6494B2AE}"/>
              </a:ext>
            </a:extLst>
          </p:cNvPr>
          <p:cNvCxnSpPr>
            <a:cxnSpLocks/>
          </p:cNvCxnSpPr>
          <p:nvPr/>
        </p:nvCxnSpPr>
        <p:spPr>
          <a:xfrm flipV="1">
            <a:off x="8354633" y="2921620"/>
            <a:ext cx="412498" cy="2064072"/>
          </a:xfrm>
          <a:prstGeom prst="straightConnector1">
            <a:avLst/>
          </a:prstGeom>
          <a:ln w="57150">
            <a:headEnd type="arrow" w="med" len="med"/>
            <a:tailEnd type="none" w="med" len="med"/>
          </a:ln>
        </p:spPr>
        <p:style>
          <a:lnRef idx="2">
            <a:schemeClr val="dk1"/>
          </a:lnRef>
          <a:fillRef idx="0">
            <a:schemeClr val="dk1"/>
          </a:fillRef>
          <a:effectRef idx="1">
            <a:schemeClr val="dk1"/>
          </a:effectRef>
          <a:fontRef idx="minor">
            <a:schemeClr val="tx1"/>
          </a:fontRef>
        </p:style>
      </p:cxnSp>
      <p:pic>
        <p:nvPicPr>
          <p:cNvPr id="48" name="Picture 47">
            <a:extLst>
              <a:ext uri="{FF2B5EF4-FFF2-40B4-BE49-F238E27FC236}">
                <a16:creationId xmlns:a16="http://schemas.microsoft.com/office/drawing/2014/main" id="{66A960C6-EADF-4B37-AD89-812E78DAB2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64561" y="4919008"/>
            <a:ext cx="1228725" cy="1571625"/>
          </a:xfrm>
          <a:prstGeom prst="rect">
            <a:avLst/>
          </a:prstGeom>
        </p:spPr>
      </p:pic>
      <p:sp>
        <p:nvSpPr>
          <p:cNvPr id="49" name="Rectangle 48">
            <a:extLst>
              <a:ext uri="{FF2B5EF4-FFF2-40B4-BE49-F238E27FC236}">
                <a16:creationId xmlns:a16="http://schemas.microsoft.com/office/drawing/2014/main" id="{1F01D368-FB60-4979-85F0-50ADC83B8D07}"/>
              </a:ext>
            </a:extLst>
          </p:cNvPr>
          <p:cNvSpPr/>
          <p:nvPr/>
        </p:nvSpPr>
        <p:spPr>
          <a:xfrm>
            <a:off x="7634286" y="5580889"/>
            <a:ext cx="1089273" cy="461665"/>
          </a:xfrm>
          <a:prstGeom prst="rect">
            <a:avLst/>
          </a:prstGeom>
          <a:solidFill>
            <a:srgbClr val="000000">
              <a:alpha val="10980"/>
            </a:srgbClr>
          </a:solidFill>
        </p:spPr>
        <p:txBody>
          <a:bodyPr wrap="none">
            <a:spAutoFit/>
          </a:bodyPr>
          <a:lstStyle/>
          <a:p>
            <a:pPr algn="ctr"/>
            <a:r>
              <a:rPr lang="en-US" sz="2400" b="1" dirty="0">
                <a:latin typeface="Gill Sans MT" panose="020B0502020104020203" pitchFamily="34" charset="0"/>
              </a:rPr>
              <a:t>Tester</a:t>
            </a:r>
          </a:p>
        </p:txBody>
      </p:sp>
    </p:spTree>
    <p:custDataLst>
      <p:tags r:id="rId1"/>
    </p:custDataLst>
    <p:extLst>
      <p:ext uri="{BB962C8B-B14F-4D97-AF65-F5344CB8AC3E}">
        <p14:creationId xmlns:p14="http://schemas.microsoft.com/office/powerpoint/2010/main" val="3055007604"/>
      </p:ext>
    </p:extLst>
  </p:cSld>
  <p:clrMapOvr>
    <a:masterClrMapping/>
  </p:clrMapOvr>
  <mc:AlternateContent xmlns:mc="http://schemas.openxmlformats.org/markup-compatibility/2006" xmlns:p14="http://schemas.microsoft.com/office/powerpoint/2010/main">
    <mc:Choice Requires="p14">
      <p:transition spd="slow" p14:dur="2000" advTm="156604"/>
    </mc:Choice>
    <mc:Fallback xmlns="">
      <p:transition xmlns:p14="http://schemas.microsoft.com/office/powerpoint/2010/main" spd="slow" advTm="156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blinds(horizontal)">
                                      <p:cBhvr>
                                        <p:cTn id="57" dur="500"/>
                                        <p:tgtEl>
                                          <p:spTgt spid="4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linds(horizontal)">
                                      <p:cBhvr>
                                        <p:cTn id="60" dur="500"/>
                                        <p:tgtEl>
                                          <p:spTgt spid="10"/>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par>
                          <p:cTn id="74" fill="hold">
                            <p:stCondLst>
                              <p:cond delay="0"/>
                            </p:stCondLst>
                            <p:childTnLst>
                              <p:par>
                                <p:cTn id="75" presetID="3" presetClass="entr" presetSubtype="10"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blinds(horizontal)">
                                      <p:cBhvr>
                                        <p:cTn id="77" dur="500"/>
                                        <p:tgtEl>
                                          <p:spTgt spid="43"/>
                                        </p:tgtEl>
                                      </p:cBhvr>
                                    </p:animEffect>
                                  </p:childTnLst>
                                </p:cTn>
                              </p:par>
                              <p:par>
                                <p:cTn id="78" presetID="3" presetClass="entr" presetSubtype="1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blinds(horizontal)">
                                      <p:cBhvr>
                                        <p:cTn id="80" dur="500"/>
                                        <p:tgtEl>
                                          <p:spTgt spid="25"/>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4" grpId="0"/>
      <p:bldP spid="15" grpId="0" animBg="1"/>
      <p:bldP spid="29" grpId="0"/>
      <p:bldP spid="31" grpId="0"/>
      <p:bldP spid="32" grpId="0"/>
      <p:bldP spid="33" grpId="0"/>
      <p:bldP spid="41" grpId="0" animBg="1"/>
      <p:bldP spid="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8CDB-6952-4678-B267-40019FDC29C0}"/>
              </a:ext>
            </a:extLst>
          </p:cNvPr>
          <p:cNvSpPr>
            <a:spLocks noGrp="1"/>
          </p:cNvSpPr>
          <p:nvPr>
            <p:ph type="title"/>
          </p:nvPr>
        </p:nvSpPr>
        <p:spPr/>
        <p:txBody>
          <a:bodyPr/>
          <a:lstStyle/>
          <a:p>
            <a:r>
              <a:rPr lang="en-US" dirty="0"/>
              <a:t>Static and Dynamic Testing</a:t>
            </a:r>
          </a:p>
        </p:txBody>
      </p:sp>
      <p:sp>
        <p:nvSpPr>
          <p:cNvPr id="3" name="Content Placeholder 2">
            <a:extLst>
              <a:ext uri="{FF2B5EF4-FFF2-40B4-BE49-F238E27FC236}">
                <a16:creationId xmlns:a16="http://schemas.microsoft.com/office/drawing/2014/main" id="{79A2DAE8-55E3-4400-9A86-C68F5029CC94}"/>
              </a:ext>
            </a:extLst>
          </p:cNvPr>
          <p:cNvSpPr>
            <a:spLocks noGrp="1"/>
          </p:cNvSpPr>
          <p:nvPr>
            <p:ph idx="1"/>
          </p:nvPr>
        </p:nvSpPr>
        <p:spPr/>
        <p:txBody>
          <a:bodyPr/>
          <a:lstStyle/>
          <a:p>
            <a:r>
              <a:rPr lang="en-US" b="1" dirty="0"/>
              <a:t>Static testing</a:t>
            </a:r>
            <a:r>
              <a:rPr lang="en-US" dirty="0"/>
              <a:t> is the testing of a work product without code being executed, e.g.,</a:t>
            </a:r>
          </a:p>
          <a:p>
            <a:pPr lvl="1"/>
            <a:r>
              <a:rPr lang="en-US" dirty="0"/>
              <a:t>Evaluate user stories </a:t>
            </a:r>
          </a:p>
          <a:p>
            <a:pPr lvl="1"/>
            <a:r>
              <a:rPr lang="en-US" dirty="0"/>
              <a:t>Inspection of design</a:t>
            </a:r>
          </a:p>
          <a:p>
            <a:pPr lvl="1"/>
            <a:r>
              <a:rPr lang="en-US" dirty="0"/>
              <a:t>Automated or manual code inspection</a:t>
            </a:r>
          </a:p>
          <a:p>
            <a:r>
              <a:rPr lang="en-US" b="1" dirty="0"/>
              <a:t>Dynamic testing </a:t>
            </a:r>
            <a:r>
              <a:rPr lang="en-US" dirty="0"/>
              <a:t>is testing that involves the execution of the software of a component or system, e.g.,</a:t>
            </a:r>
          </a:p>
          <a:p>
            <a:pPr lvl="1"/>
            <a:r>
              <a:rPr lang="en-US" dirty="0"/>
              <a:t>Unit testing</a:t>
            </a:r>
          </a:p>
          <a:p>
            <a:pPr lvl="1"/>
            <a:r>
              <a:rPr lang="en-US" dirty="0"/>
              <a:t>UI-focused test tools (browser automation, for instance)</a:t>
            </a:r>
          </a:p>
          <a:p>
            <a:pPr lvl="1"/>
            <a:r>
              <a:rPr lang="en-US" dirty="0"/>
              <a:t>System regression tests</a:t>
            </a:r>
          </a:p>
          <a:p>
            <a:pPr marL="457200" lvl="1" indent="0">
              <a:buNone/>
            </a:pPr>
            <a:endParaRPr lang="en-US" dirty="0"/>
          </a:p>
          <a:p>
            <a:pPr lvl="1"/>
            <a:endParaRPr lang="en-US" dirty="0"/>
          </a:p>
        </p:txBody>
      </p:sp>
    </p:spTree>
    <p:extLst>
      <p:ext uri="{BB962C8B-B14F-4D97-AF65-F5344CB8AC3E}">
        <p14:creationId xmlns:p14="http://schemas.microsoft.com/office/powerpoint/2010/main" val="3102320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6DA3-C70B-461D-9684-CBF053DBB90D}"/>
              </a:ext>
            </a:extLst>
          </p:cNvPr>
          <p:cNvSpPr>
            <a:spLocks noGrp="1"/>
          </p:cNvSpPr>
          <p:nvPr>
            <p:ph type="title"/>
          </p:nvPr>
        </p:nvSpPr>
        <p:spPr>
          <a:xfrm>
            <a:off x="838200" y="0"/>
            <a:ext cx="10515600" cy="1325563"/>
          </a:xfrm>
        </p:spPr>
        <p:txBody>
          <a:bodyPr/>
          <a:lstStyle/>
          <a:p>
            <a:r>
              <a:rPr lang="en-US" b="1" dirty="0">
                <a:solidFill>
                  <a:schemeClr val="tx1"/>
                </a:solidFill>
              </a:rPr>
              <a:t>Seven Testing Principles</a:t>
            </a:r>
            <a:br>
              <a:rPr lang="en-US" b="1" dirty="0">
                <a:solidFill>
                  <a:schemeClr val="tx1"/>
                </a:solidFill>
              </a:rPr>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endParaRPr lang="en-US" b="1" dirty="0">
              <a:solidFill>
                <a:schemeClr val="tx1"/>
              </a:solidFill>
            </a:endParaRPr>
          </a:p>
        </p:txBody>
      </p:sp>
      <p:sp>
        <p:nvSpPr>
          <p:cNvPr id="6" name="Rectangle 5">
            <a:extLst>
              <a:ext uri="{FF2B5EF4-FFF2-40B4-BE49-F238E27FC236}">
                <a16:creationId xmlns:a16="http://schemas.microsoft.com/office/drawing/2014/main" id="{619BDA54-A672-43DE-9277-8E74003B3996}"/>
              </a:ext>
            </a:extLst>
          </p:cNvPr>
          <p:cNvSpPr/>
          <p:nvPr/>
        </p:nvSpPr>
        <p:spPr>
          <a:xfrm>
            <a:off x="838200" y="116664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lIns="365760" rIns="182880" rtlCol="0" anchor="ctr"/>
          <a:lstStyle/>
          <a:p>
            <a:r>
              <a:rPr lang="en-US" sz="3200" dirty="0">
                <a:effectLst>
                  <a:outerShdw blurRad="38100" dist="38100" dir="2700000" algn="tl">
                    <a:srgbClr val="000000">
                      <a:alpha val="43137"/>
                    </a:srgbClr>
                  </a:outerShdw>
                </a:effectLst>
              </a:rPr>
              <a:t>Testing shows presence of defects, not their absence</a:t>
            </a:r>
          </a:p>
        </p:txBody>
      </p:sp>
      <p:sp>
        <p:nvSpPr>
          <p:cNvPr id="7" name="Rectangle 6">
            <a:extLst>
              <a:ext uri="{FF2B5EF4-FFF2-40B4-BE49-F238E27FC236}">
                <a16:creationId xmlns:a16="http://schemas.microsoft.com/office/drawing/2014/main" id="{863A07B1-9FC8-41E4-B059-928EB8F61BE7}"/>
              </a:ext>
            </a:extLst>
          </p:cNvPr>
          <p:cNvSpPr/>
          <p:nvPr/>
        </p:nvSpPr>
        <p:spPr>
          <a:xfrm>
            <a:off x="838200" y="194440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Exhaustive testing is impossible	</a:t>
            </a:r>
          </a:p>
        </p:txBody>
      </p:sp>
      <p:sp>
        <p:nvSpPr>
          <p:cNvPr id="8" name="Rectangle 7">
            <a:extLst>
              <a:ext uri="{FF2B5EF4-FFF2-40B4-BE49-F238E27FC236}">
                <a16:creationId xmlns:a16="http://schemas.microsoft.com/office/drawing/2014/main" id="{BA95DD32-3E26-418F-AAE6-3D8E04F9F0C3}"/>
              </a:ext>
            </a:extLst>
          </p:cNvPr>
          <p:cNvSpPr/>
          <p:nvPr/>
        </p:nvSpPr>
        <p:spPr>
          <a:xfrm>
            <a:off x="838200" y="2727429"/>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Early testing saves time and money</a:t>
            </a:r>
          </a:p>
        </p:txBody>
      </p:sp>
      <p:sp>
        <p:nvSpPr>
          <p:cNvPr id="9" name="Rectangle 8">
            <a:extLst>
              <a:ext uri="{FF2B5EF4-FFF2-40B4-BE49-F238E27FC236}">
                <a16:creationId xmlns:a16="http://schemas.microsoft.com/office/drawing/2014/main" id="{A01490DF-FA9F-49FE-8006-537C6E1D0411}"/>
              </a:ext>
            </a:extLst>
          </p:cNvPr>
          <p:cNvSpPr/>
          <p:nvPr/>
        </p:nvSpPr>
        <p:spPr>
          <a:xfrm>
            <a:off x="838200" y="3510451"/>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Defects cluster together</a:t>
            </a:r>
          </a:p>
        </p:txBody>
      </p:sp>
      <p:sp>
        <p:nvSpPr>
          <p:cNvPr id="10" name="Rectangle 9">
            <a:extLst>
              <a:ext uri="{FF2B5EF4-FFF2-40B4-BE49-F238E27FC236}">
                <a16:creationId xmlns:a16="http://schemas.microsoft.com/office/drawing/2014/main" id="{8C6019F3-3B17-43B1-ABB2-C9EDD5EBFCE5}"/>
              </a:ext>
            </a:extLst>
          </p:cNvPr>
          <p:cNvSpPr/>
          <p:nvPr/>
        </p:nvSpPr>
        <p:spPr>
          <a:xfrm>
            <a:off x="838200" y="4293473"/>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Beware of the pesticide paradox</a:t>
            </a:r>
          </a:p>
        </p:txBody>
      </p:sp>
      <p:sp>
        <p:nvSpPr>
          <p:cNvPr id="11" name="Rectangle 10">
            <a:extLst>
              <a:ext uri="{FF2B5EF4-FFF2-40B4-BE49-F238E27FC236}">
                <a16:creationId xmlns:a16="http://schemas.microsoft.com/office/drawing/2014/main" id="{89A1DB52-E412-4DDE-A6B2-A6748DE3104B}"/>
              </a:ext>
            </a:extLst>
          </p:cNvPr>
          <p:cNvSpPr/>
          <p:nvPr/>
        </p:nvSpPr>
        <p:spPr>
          <a:xfrm>
            <a:off x="838200" y="5076495"/>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Testing is context dependent</a:t>
            </a:r>
          </a:p>
        </p:txBody>
      </p:sp>
      <p:sp>
        <p:nvSpPr>
          <p:cNvPr id="12" name="Rectangle 11">
            <a:extLst>
              <a:ext uri="{FF2B5EF4-FFF2-40B4-BE49-F238E27FC236}">
                <a16:creationId xmlns:a16="http://schemas.microsoft.com/office/drawing/2014/main" id="{CB499049-F493-4342-8FFD-2C6C9E7E71B1}"/>
              </a:ext>
            </a:extLst>
          </p:cNvPr>
          <p:cNvSpPr/>
          <p:nvPr/>
        </p:nvSpPr>
        <p:spPr>
          <a:xfrm>
            <a:off x="838200" y="5859517"/>
            <a:ext cx="10321160" cy="62011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65760" tIns="45720" rIns="182880" bIns="45720" numCol="1" spcCol="0" rtlCol="0" fromWordArt="0" anchor="ctr" anchorCtr="0" forceAA="0" compatLnSpc="1">
            <a:prstTxWarp prst="textNoShape">
              <a:avLst/>
            </a:prstTxWarp>
            <a:noAutofit/>
          </a:bodyPr>
          <a:lstStyle/>
          <a:p>
            <a:r>
              <a:rPr lang="en-US" sz="3200" dirty="0">
                <a:effectLst>
                  <a:outerShdw blurRad="38100" dist="38100" dir="2700000" algn="tl">
                    <a:srgbClr val="000000">
                      <a:alpha val="43137"/>
                    </a:srgbClr>
                  </a:outerShdw>
                </a:effectLst>
              </a:rPr>
              <a:t>Absence-of-errors is a fallacy</a:t>
            </a:r>
          </a:p>
        </p:txBody>
      </p:sp>
    </p:spTree>
    <p:extLst>
      <p:ext uri="{BB962C8B-B14F-4D97-AF65-F5344CB8AC3E}">
        <p14:creationId xmlns:p14="http://schemas.microsoft.com/office/powerpoint/2010/main" val="37405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F2B4-42CE-46A9-9439-FC8F82F9E9BC}"/>
              </a:ext>
            </a:extLst>
          </p:cNvPr>
          <p:cNvSpPr>
            <a:spLocks noGrp="1"/>
          </p:cNvSpPr>
          <p:nvPr>
            <p:ph type="title"/>
          </p:nvPr>
        </p:nvSpPr>
        <p:spPr/>
        <p:txBody>
          <a:bodyPr>
            <a:normAutofit/>
          </a:bodyPr>
          <a:lstStyle/>
          <a:p>
            <a:r>
              <a:rPr lang="en-US" dirty="0"/>
              <a:t>The Test Process is Contextual</a:t>
            </a:r>
            <a:br>
              <a:rPr lang="en-US" dirty="0"/>
            </a:br>
            <a:r>
              <a:rPr lang="en-US" sz="1200" b="1" dirty="0">
                <a:solidFill>
                  <a:schemeClr val="tx1"/>
                </a:solidFill>
              </a:rPr>
              <a:t>see </a:t>
            </a:r>
            <a:r>
              <a:rPr lang="en-US" sz="1200" b="1" dirty="0">
                <a:solidFill>
                  <a:schemeClr val="tx1"/>
                </a:solidFill>
                <a:hlinkClick r:id="rId2"/>
              </a:rPr>
              <a:t>ISTQB Certified Tester Foundation Level Syllabus Version 2018</a:t>
            </a:r>
            <a:r>
              <a:rPr lang="en-US" sz="1200" b="1" dirty="0">
                <a:solidFill>
                  <a:schemeClr val="tx1"/>
                </a:solidFill>
              </a:rPr>
              <a:t>, pp 16-17</a:t>
            </a:r>
            <a:r>
              <a:rPr lang="en-US" sz="1200" dirty="0"/>
              <a:t> </a:t>
            </a:r>
          </a:p>
        </p:txBody>
      </p:sp>
      <p:sp>
        <p:nvSpPr>
          <p:cNvPr id="3" name="Content Placeholder 2">
            <a:extLst>
              <a:ext uri="{FF2B5EF4-FFF2-40B4-BE49-F238E27FC236}">
                <a16:creationId xmlns:a16="http://schemas.microsoft.com/office/drawing/2014/main" id="{D4422BA2-EF2A-49AC-B19E-E63FDCE8860D}"/>
              </a:ext>
            </a:extLst>
          </p:cNvPr>
          <p:cNvSpPr>
            <a:spLocks noGrp="1"/>
          </p:cNvSpPr>
          <p:nvPr>
            <p:ph idx="1"/>
          </p:nvPr>
        </p:nvSpPr>
        <p:spPr/>
        <p:txBody>
          <a:bodyPr/>
          <a:lstStyle/>
          <a:p>
            <a:r>
              <a:rPr lang="en-US" dirty="0"/>
              <a:t>Development lifecycle model/methodologies?</a:t>
            </a:r>
          </a:p>
          <a:p>
            <a:r>
              <a:rPr lang="en-US" dirty="0"/>
              <a:t>Business domain?</a:t>
            </a:r>
          </a:p>
          <a:p>
            <a:r>
              <a:rPr lang="en-US" dirty="0"/>
              <a:t>Level of acceptable product and project risk?</a:t>
            </a:r>
          </a:p>
          <a:p>
            <a:r>
              <a:rPr lang="en-US" dirty="0"/>
              <a:t>Operational constraints (money, time, complexity, contracts, regulations)?</a:t>
            </a:r>
          </a:p>
          <a:p>
            <a:r>
              <a:rPr lang="en-US" dirty="0"/>
              <a:t>Internal/external standards?</a:t>
            </a:r>
          </a:p>
          <a:p>
            <a:pPr marL="0" indent="0">
              <a:buNone/>
            </a:pPr>
            <a:endParaRPr lang="en-US" dirty="0"/>
          </a:p>
        </p:txBody>
      </p:sp>
    </p:spTree>
    <p:extLst>
      <p:ext uri="{BB962C8B-B14F-4D97-AF65-F5344CB8AC3E}">
        <p14:creationId xmlns:p14="http://schemas.microsoft.com/office/powerpoint/2010/main" val="2609191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2DF5DD-0F9C-41AE-9F7E-E058424D04FE}"/>
              </a:ext>
            </a:extLst>
          </p:cNvPr>
          <p:cNvSpPr>
            <a:spLocks noGrp="1"/>
          </p:cNvSpPr>
          <p:nvPr>
            <p:ph type="title"/>
          </p:nvPr>
        </p:nvSpPr>
        <p:spPr>
          <a:xfrm>
            <a:off x="863029" y="1012004"/>
            <a:ext cx="3416158" cy="4795408"/>
          </a:xfrm>
        </p:spPr>
        <p:txBody>
          <a:bodyPr>
            <a:normAutofit/>
          </a:bodyPr>
          <a:lstStyle/>
          <a:p>
            <a:r>
              <a:rPr lang="en-US">
                <a:solidFill>
                  <a:srgbClr val="FFFFFF"/>
                </a:solidFill>
              </a:rPr>
              <a:t>Test Activities per ISTQB</a:t>
            </a:r>
          </a:p>
        </p:txBody>
      </p:sp>
      <p:graphicFrame>
        <p:nvGraphicFramePr>
          <p:cNvPr id="5" name="Content Placeholder 2">
            <a:extLst>
              <a:ext uri="{FF2B5EF4-FFF2-40B4-BE49-F238E27FC236}">
                <a16:creationId xmlns:a16="http://schemas.microsoft.com/office/drawing/2014/main" id="{D1382E6C-49D6-40C5-8240-C013C0C74F7E}"/>
              </a:ext>
            </a:extLst>
          </p:cNvPr>
          <p:cNvGraphicFramePr>
            <a:graphicFrameLocks noGrp="1"/>
          </p:cNvGraphicFramePr>
          <p:nvPr>
            <p:ph idx="1"/>
            <p:extLst>
              <p:ext uri="{D42A27DB-BD31-4B8C-83A1-F6EECF244321}">
                <p14:modId xmlns:p14="http://schemas.microsoft.com/office/powerpoint/2010/main" val="33260836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212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8DC3-B10B-4B0F-8E8F-2DAFC62A42FE}"/>
              </a:ext>
            </a:extLst>
          </p:cNvPr>
          <p:cNvSpPr>
            <a:spLocks noGrp="1"/>
          </p:cNvSpPr>
          <p:nvPr>
            <p:ph type="title"/>
          </p:nvPr>
        </p:nvSpPr>
        <p:spPr/>
        <p:txBody>
          <a:bodyPr/>
          <a:lstStyle/>
          <a:p>
            <a:r>
              <a:rPr lang="en-US" dirty="0"/>
              <a:t>Test Traceability</a:t>
            </a:r>
          </a:p>
        </p:txBody>
      </p:sp>
      <p:sp>
        <p:nvSpPr>
          <p:cNvPr id="3" name="Content Placeholder 2">
            <a:extLst>
              <a:ext uri="{FF2B5EF4-FFF2-40B4-BE49-F238E27FC236}">
                <a16:creationId xmlns:a16="http://schemas.microsoft.com/office/drawing/2014/main" id="{74CCB716-4CAF-403B-A52F-E0508DF35147}"/>
              </a:ext>
            </a:extLst>
          </p:cNvPr>
          <p:cNvSpPr>
            <a:spLocks noGrp="1"/>
          </p:cNvSpPr>
          <p:nvPr>
            <p:ph idx="1"/>
          </p:nvPr>
        </p:nvSpPr>
        <p:spPr/>
        <p:txBody>
          <a:bodyPr/>
          <a:lstStyle/>
          <a:p>
            <a:r>
              <a:rPr lang="en-US" dirty="0"/>
              <a:t>Each test activity has associated </a:t>
            </a:r>
            <a:r>
              <a:rPr lang="en-US" b="1" dirty="0"/>
              <a:t>test work products</a:t>
            </a:r>
          </a:p>
          <a:p>
            <a:r>
              <a:rPr lang="en-US" dirty="0"/>
              <a:t>Each work product should be associated with its </a:t>
            </a:r>
            <a:r>
              <a:rPr lang="en-US" b="1" dirty="0"/>
              <a:t>test basis</a:t>
            </a:r>
          </a:p>
        </p:txBody>
      </p:sp>
    </p:spTree>
    <p:extLst>
      <p:ext uri="{BB962C8B-B14F-4D97-AF65-F5344CB8AC3E}">
        <p14:creationId xmlns:p14="http://schemas.microsoft.com/office/powerpoint/2010/main" val="2877363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464F-18E7-4514-852F-9AD2B1634492}"/>
              </a:ext>
            </a:extLst>
          </p:cNvPr>
          <p:cNvSpPr>
            <a:spLocks noGrp="1"/>
          </p:cNvSpPr>
          <p:nvPr>
            <p:ph type="title"/>
          </p:nvPr>
        </p:nvSpPr>
        <p:spPr/>
        <p:txBody>
          <a:bodyPr/>
          <a:lstStyle/>
          <a:p>
            <a:r>
              <a:rPr lang="en-US" dirty="0"/>
              <a:t>The Tester’s Mindset</a:t>
            </a:r>
          </a:p>
        </p:txBody>
      </p:sp>
      <p:sp>
        <p:nvSpPr>
          <p:cNvPr id="3" name="Content Placeholder 2">
            <a:extLst>
              <a:ext uri="{FF2B5EF4-FFF2-40B4-BE49-F238E27FC236}">
                <a16:creationId xmlns:a16="http://schemas.microsoft.com/office/drawing/2014/main" id="{FE4D0519-AC1D-47EF-92FB-B585965361BE}"/>
              </a:ext>
            </a:extLst>
          </p:cNvPr>
          <p:cNvSpPr>
            <a:spLocks noGrp="1"/>
          </p:cNvSpPr>
          <p:nvPr>
            <p:ph idx="1"/>
          </p:nvPr>
        </p:nvSpPr>
        <p:spPr/>
        <p:txBody>
          <a:bodyPr/>
          <a:lstStyle/>
          <a:p>
            <a:r>
              <a:rPr lang="en-US" dirty="0"/>
              <a:t>Curiosity</a:t>
            </a:r>
          </a:p>
          <a:p>
            <a:r>
              <a:rPr lang="en-US" dirty="0"/>
              <a:t>Professional pessimism</a:t>
            </a:r>
          </a:p>
          <a:p>
            <a:r>
              <a:rPr lang="en-US" dirty="0"/>
              <a:t>A critical eye</a:t>
            </a:r>
          </a:p>
          <a:p>
            <a:r>
              <a:rPr lang="en-US" dirty="0"/>
              <a:t>Attention to detail</a:t>
            </a:r>
          </a:p>
          <a:p>
            <a:r>
              <a:rPr lang="en-US" dirty="0"/>
              <a:t>Experience</a:t>
            </a:r>
          </a:p>
          <a:p>
            <a:r>
              <a:rPr lang="en-US" b="1" dirty="0"/>
              <a:t>Good communication skills</a:t>
            </a:r>
          </a:p>
          <a:p>
            <a:endParaRPr lang="en-US" b="1" dirty="0"/>
          </a:p>
          <a:p>
            <a:endParaRPr lang="en-US" b="1" dirty="0"/>
          </a:p>
        </p:txBody>
      </p:sp>
      <p:sp>
        <p:nvSpPr>
          <p:cNvPr id="4" name="Text Box 4">
            <a:extLst>
              <a:ext uri="{FF2B5EF4-FFF2-40B4-BE49-F238E27FC236}">
                <a16:creationId xmlns:a16="http://schemas.microsoft.com/office/drawing/2014/main" id="{4D6ECABC-09F8-4698-96B7-98ADFCA31648}"/>
              </a:ext>
            </a:extLst>
          </p:cNvPr>
          <p:cNvSpPr txBox="1">
            <a:spLocks noChangeArrowheads="1"/>
          </p:cNvSpPr>
          <p:nvPr/>
        </p:nvSpPr>
        <p:spPr bwMode="auto">
          <a:xfrm>
            <a:off x="262304" y="5234682"/>
            <a:ext cx="11667392" cy="107721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3200">
                <a:solidFill>
                  <a:srgbClr val="FFFF00"/>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Successful developers think differently than successful testers.</a:t>
            </a:r>
          </a:p>
        </p:txBody>
      </p:sp>
    </p:spTree>
    <p:extLst>
      <p:ext uri="{BB962C8B-B14F-4D97-AF65-F5344CB8AC3E}">
        <p14:creationId xmlns:p14="http://schemas.microsoft.com/office/powerpoint/2010/main" val="14320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AAD7A-284D-47DE-BBAD-C4AC89C1E00D}"/>
              </a:ext>
            </a:extLst>
          </p:cNvPr>
          <p:cNvSpPr>
            <a:spLocks noGrp="1"/>
          </p:cNvSpPr>
          <p:nvPr>
            <p:ph type="title"/>
          </p:nvPr>
        </p:nvSpPr>
        <p:spPr/>
        <p:txBody>
          <a:bodyPr/>
          <a:lstStyle/>
          <a:p>
            <a:r>
              <a:rPr lang="en-US" dirty="0"/>
              <a:t>Ariane 5 (6/4/1996)</a:t>
            </a:r>
          </a:p>
        </p:txBody>
      </p:sp>
      <p:sp>
        <p:nvSpPr>
          <p:cNvPr id="3" name="Content Placeholder 2">
            <a:extLst>
              <a:ext uri="{FF2B5EF4-FFF2-40B4-BE49-F238E27FC236}">
                <a16:creationId xmlns:a16="http://schemas.microsoft.com/office/drawing/2014/main" id="{AABE1725-50D5-44E6-84BE-7879EA341ACF}"/>
              </a:ext>
            </a:extLst>
          </p:cNvPr>
          <p:cNvSpPr>
            <a:spLocks noGrp="1"/>
          </p:cNvSpPr>
          <p:nvPr>
            <p:ph idx="1"/>
          </p:nvPr>
        </p:nvSpPr>
        <p:spPr>
          <a:xfrm>
            <a:off x="838200" y="1477818"/>
            <a:ext cx="7213169" cy="5116946"/>
          </a:xfrm>
        </p:spPr>
        <p:txBody>
          <a:bodyPr>
            <a:normAutofit/>
          </a:bodyPr>
          <a:lstStyle/>
          <a:p>
            <a:r>
              <a:rPr lang="en-US" dirty="0"/>
              <a:t>37 seconds into maiden flight flips 90 degrees, tears apart, self-destructs</a:t>
            </a:r>
          </a:p>
          <a:p>
            <a:r>
              <a:rPr lang="en-US" dirty="0"/>
              <a:t>Problem traced to: </a:t>
            </a:r>
          </a:p>
          <a:p>
            <a:pPr lvl="1"/>
            <a:r>
              <a:rPr lang="en-US" dirty="0"/>
              <a:t>The value of a 64-bit floating-point variable being stuffed into a 16-bit integer, and,</a:t>
            </a:r>
          </a:p>
          <a:p>
            <a:pPr lvl="1"/>
            <a:r>
              <a:rPr lang="en-US" dirty="0"/>
              <a:t>A value produced by the processor for debugging was mistaken for flight data.</a:t>
            </a:r>
          </a:p>
          <a:p>
            <a:r>
              <a:rPr lang="en-US" dirty="0"/>
              <a:t>Code from Ariane 4 was removed for perf</a:t>
            </a:r>
          </a:p>
          <a:p>
            <a:r>
              <a:rPr lang="en-US" dirty="0"/>
              <a:t>Result: </a:t>
            </a:r>
          </a:p>
          <a:p>
            <a:pPr lvl="1"/>
            <a:r>
              <a:rPr lang="en-US" dirty="0"/>
              <a:t>Loss of $370,000,000 </a:t>
            </a:r>
          </a:p>
          <a:p>
            <a:pPr lvl="1"/>
            <a:r>
              <a:rPr lang="en-US" dirty="0"/>
              <a:t>Scientific study of magnetosphere delayed 4 years.</a:t>
            </a:r>
          </a:p>
        </p:txBody>
      </p:sp>
      <p:pic>
        <p:nvPicPr>
          <p:cNvPr id="4" name="Picture 2" descr="Image result for arianes testing cartoon">
            <a:extLst>
              <a:ext uri="{FF2B5EF4-FFF2-40B4-BE49-F238E27FC236}">
                <a16:creationId xmlns:a16="http://schemas.microsoft.com/office/drawing/2014/main" id="{CF1B6279-9688-4CB0-92D6-B6CA00B7D2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903" t="6144"/>
          <a:stretch/>
        </p:blipFill>
        <p:spPr bwMode="auto">
          <a:xfrm>
            <a:off x="8051369" y="3852511"/>
            <a:ext cx="3852371" cy="18618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riane-5 explosion">
            <a:extLst>
              <a:ext uri="{FF2B5EF4-FFF2-40B4-BE49-F238E27FC236}">
                <a16:creationId xmlns:a16="http://schemas.microsoft.com/office/drawing/2014/main" id="{B559E140-FBF5-415F-8ACC-5F1C50323E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01" b="13592"/>
          <a:stretch/>
        </p:blipFill>
        <p:spPr bwMode="auto">
          <a:xfrm>
            <a:off x="8540432" y="1156814"/>
            <a:ext cx="3226605" cy="19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5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9FE163-CA31-4C30-83A7-B7C25344FD6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a:off x="-1" y="0"/>
            <a:ext cx="2037969" cy="6858000"/>
          </a:xfrm>
          <a:prstGeom prst="rect">
            <a:avLst/>
          </a:prstGeom>
        </p:spPr>
      </p:pic>
      <p:pic>
        <p:nvPicPr>
          <p:cNvPr id="14" name="Picture 13">
            <a:extLst>
              <a:ext uri="{FF2B5EF4-FFF2-40B4-BE49-F238E27FC236}">
                <a16:creationId xmlns:a16="http://schemas.microsoft.com/office/drawing/2014/main" id="{0CCCC9C6-8C71-4D06-8205-1B19955298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03"/>
          <a:stretch/>
        </p:blipFill>
        <p:spPr>
          <a:xfrm flipH="1">
            <a:off x="10154032" y="0"/>
            <a:ext cx="2037969" cy="6858000"/>
          </a:xfrm>
          <a:prstGeom prst="rect">
            <a:avLst/>
          </a:prstGeom>
        </p:spPr>
      </p:pic>
      <p:sp>
        <p:nvSpPr>
          <p:cNvPr id="13" name="Title 12">
            <a:extLst>
              <a:ext uri="{FF2B5EF4-FFF2-40B4-BE49-F238E27FC236}">
                <a16:creationId xmlns:a16="http://schemas.microsoft.com/office/drawing/2014/main" id="{A07B9CD2-BFBC-42F1-ADEE-D69CBC557E76}"/>
              </a:ext>
            </a:extLst>
          </p:cNvPr>
          <p:cNvSpPr>
            <a:spLocks noGrp="1"/>
          </p:cNvSpPr>
          <p:nvPr>
            <p:ph type="title"/>
          </p:nvPr>
        </p:nvSpPr>
        <p:spPr>
          <a:xfrm>
            <a:off x="838200" y="34925"/>
            <a:ext cx="10515600" cy="1325563"/>
          </a:xfrm>
        </p:spPr>
        <p:txBody>
          <a:bodyPr/>
          <a:lstStyle/>
          <a:p>
            <a:pPr algn="ctr"/>
            <a:r>
              <a:rPr lang="en-US" dirty="0"/>
              <a:t>Psychology of Testing: Different Mindsets</a:t>
            </a:r>
          </a:p>
        </p:txBody>
      </p:sp>
      <p:sp>
        <p:nvSpPr>
          <p:cNvPr id="10" name="TextBox 9">
            <a:extLst>
              <a:ext uri="{FF2B5EF4-FFF2-40B4-BE49-F238E27FC236}">
                <a16:creationId xmlns:a16="http://schemas.microsoft.com/office/drawing/2014/main" id="{78872608-EAB2-48F9-BEB4-62036A73FD80}"/>
              </a:ext>
            </a:extLst>
          </p:cNvPr>
          <p:cNvSpPr txBox="1"/>
          <p:nvPr/>
        </p:nvSpPr>
        <p:spPr>
          <a:xfrm>
            <a:off x="3800856" y="6858000"/>
            <a:ext cx="4590288" cy="230832"/>
          </a:xfrm>
          <a:prstGeom prst="rect">
            <a:avLst/>
          </a:prstGeom>
          <a:noFill/>
        </p:spPr>
        <p:txBody>
          <a:bodyPr wrap="square" rtlCol="0">
            <a:spAutoFit/>
          </a:bodyPr>
          <a:lstStyle/>
          <a:p>
            <a:r>
              <a:rPr lang="en-US" sz="900">
                <a:hlinkClick r:id="rId3" tooltip="https://www.freeimageslive.co.uk/free_stock_image/mohawkjpg"/>
              </a:rPr>
              <a:t>This Photo</a:t>
            </a:r>
            <a:r>
              <a:rPr lang="en-US" sz="900"/>
              <a:t> by Unknown Author is licensed under </a:t>
            </a:r>
            <a:r>
              <a:rPr lang="en-US" sz="900">
                <a:hlinkClick r:id="rId5" tooltip="https://creativecommons.org/licenses/by/3.0/"/>
              </a:rPr>
              <a:t>CC BY</a:t>
            </a:r>
            <a:endParaRPr lang="en-US" sz="900"/>
          </a:p>
        </p:txBody>
      </p:sp>
      <p:sp>
        <p:nvSpPr>
          <p:cNvPr id="15" name="TextBox 14">
            <a:extLst>
              <a:ext uri="{FF2B5EF4-FFF2-40B4-BE49-F238E27FC236}">
                <a16:creationId xmlns:a16="http://schemas.microsoft.com/office/drawing/2014/main" id="{B7C22B2C-5068-4C54-8397-7756520E16E3}"/>
              </a:ext>
            </a:extLst>
          </p:cNvPr>
          <p:cNvSpPr txBox="1"/>
          <p:nvPr/>
        </p:nvSpPr>
        <p:spPr>
          <a:xfrm>
            <a:off x="318897" y="1098996"/>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Developer</a:t>
            </a:r>
          </a:p>
        </p:txBody>
      </p:sp>
      <p:sp>
        <p:nvSpPr>
          <p:cNvPr id="16" name="TextBox 15">
            <a:extLst>
              <a:ext uri="{FF2B5EF4-FFF2-40B4-BE49-F238E27FC236}">
                <a16:creationId xmlns:a16="http://schemas.microsoft.com/office/drawing/2014/main" id="{805412D0-7FBB-4DC4-8E9E-D2B66065CAC8}"/>
              </a:ext>
            </a:extLst>
          </p:cNvPr>
          <p:cNvSpPr txBox="1"/>
          <p:nvPr/>
        </p:nvSpPr>
        <p:spPr>
          <a:xfrm>
            <a:off x="9599512" y="1129655"/>
            <a:ext cx="1604242" cy="461665"/>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r>
              <a:rPr lang="en-US" sz="2400" dirty="0"/>
              <a:t>Tester</a:t>
            </a:r>
          </a:p>
        </p:txBody>
      </p:sp>
      <p:sp>
        <p:nvSpPr>
          <p:cNvPr id="23" name="Speech Bubble: Oval 22">
            <a:extLst>
              <a:ext uri="{FF2B5EF4-FFF2-40B4-BE49-F238E27FC236}">
                <a16:creationId xmlns:a16="http://schemas.microsoft.com/office/drawing/2014/main" id="{9818B92F-ED2C-4C1D-A7D6-DF3D5B7AD252}"/>
              </a:ext>
            </a:extLst>
          </p:cNvPr>
          <p:cNvSpPr/>
          <p:nvPr/>
        </p:nvSpPr>
        <p:spPr>
          <a:xfrm>
            <a:off x="2058827" y="642935"/>
            <a:ext cx="7370710" cy="862012"/>
          </a:xfrm>
          <a:prstGeom prst="wedgeEllipseCallout">
            <a:avLst>
              <a:gd name="adj1" fmla="val 68750"/>
              <a:gd name="adj2" fmla="val 281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Hi!  I’m a tester!  I’m here to help!</a:t>
            </a:r>
            <a:endParaRPr lang="en-US" b="1" dirty="0">
              <a:solidFill>
                <a:schemeClr val="tx1"/>
              </a:solidFill>
              <a:latin typeface="Kristen ITC" panose="03050502040202030202" pitchFamily="66" charset="0"/>
            </a:endParaRPr>
          </a:p>
        </p:txBody>
      </p:sp>
      <p:sp>
        <p:nvSpPr>
          <p:cNvPr id="17" name="Speech Bubble: Oval 16">
            <a:extLst>
              <a:ext uri="{FF2B5EF4-FFF2-40B4-BE49-F238E27FC236}">
                <a16:creationId xmlns:a16="http://schemas.microsoft.com/office/drawing/2014/main" id="{9A6AE2F3-AB01-4421-B5F3-0AB87429666F}"/>
              </a:ext>
            </a:extLst>
          </p:cNvPr>
          <p:cNvSpPr/>
          <p:nvPr/>
        </p:nvSpPr>
        <p:spPr>
          <a:xfrm>
            <a:off x="1951542" y="1625206"/>
            <a:ext cx="7370710" cy="862012"/>
          </a:xfrm>
          <a:prstGeom prst="wedgeEllipseCallout">
            <a:avLst>
              <a:gd name="adj1" fmla="val -58410"/>
              <a:gd name="adj2" fmla="val 2592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need to get this routine done!  </a:t>
            </a:r>
            <a:br>
              <a:rPr lang="en-US" dirty="0">
                <a:solidFill>
                  <a:schemeClr val="tx1"/>
                </a:solidFill>
                <a:latin typeface="Kristen ITC" panose="03050502040202030202" pitchFamily="66" charset="0"/>
              </a:rPr>
            </a:br>
            <a:r>
              <a:rPr lang="en-US" b="1" dirty="0">
                <a:solidFill>
                  <a:schemeClr val="tx1"/>
                </a:solidFill>
                <a:latin typeface="Kristen ITC" panose="03050502040202030202" pitchFamily="66" charset="0"/>
              </a:rPr>
              <a:t>Stay out of my way!</a:t>
            </a:r>
          </a:p>
        </p:txBody>
      </p:sp>
      <p:sp>
        <p:nvSpPr>
          <p:cNvPr id="18" name="Speech Bubble: Oval 17">
            <a:extLst>
              <a:ext uri="{FF2B5EF4-FFF2-40B4-BE49-F238E27FC236}">
                <a16:creationId xmlns:a16="http://schemas.microsoft.com/office/drawing/2014/main" id="{310BFFE2-7974-4026-BD19-3C45E0BA55A7}"/>
              </a:ext>
            </a:extLst>
          </p:cNvPr>
          <p:cNvSpPr/>
          <p:nvPr/>
        </p:nvSpPr>
        <p:spPr>
          <a:xfrm>
            <a:off x="2037968" y="2551907"/>
            <a:ext cx="7370710" cy="862012"/>
          </a:xfrm>
          <a:prstGeom prst="wedgeEllipseCallout">
            <a:avLst>
              <a:gd name="adj1" fmla="val 68750"/>
              <a:gd name="adj2" fmla="val 1355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Wait!  This software is complex.  </a:t>
            </a:r>
          </a:p>
          <a:p>
            <a:pPr algn="ctr"/>
            <a:r>
              <a:rPr lang="en-US" dirty="0">
                <a:solidFill>
                  <a:schemeClr val="tx1"/>
                </a:solidFill>
                <a:latin typeface="Kristen ITC" panose="03050502040202030202" pitchFamily="66" charset="0"/>
              </a:rPr>
              <a:t>I need to figure out what might go wrong!</a:t>
            </a:r>
          </a:p>
        </p:txBody>
      </p:sp>
      <p:sp>
        <p:nvSpPr>
          <p:cNvPr id="19" name="Speech Bubble: Oval 18">
            <a:extLst>
              <a:ext uri="{FF2B5EF4-FFF2-40B4-BE49-F238E27FC236}">
                <a16:creationId xmlns:a16="http://schemas.microsoft.com/office/drawing/2014/main" id="{DEF8E1F7-AE22-473C-B3B5-FD8022D18BDC}"/>
              </a:ext>
            </a:extLst>
          </p:cNvPr>
          <p:cNvSpPr/>
          <p:nvPr/>
        </p:nvSpPr>
        <p:spPr>
          <a:xfrm>
            <a:off x="2037968" y="3521474"/>
            <a:ext cx="7370710" cy="862012"/>
          </a:xfrm>
          <a:prstGeom prst="wedgeEllipseCallout">
            <a:avLst>
              <a:gd name="adj1" fmla="val -61511"/>
              <a:gd name="adj2" fmla="val 588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I know what I’m doing!  </a:t>
            </a:r>
            <a:r>
              <a:rPr lang="en-US" b="1" dirty="0">
                <a:solidFill>
                  <a:schemeClr val="tx1"/>
                </a:solidFill>
                <a:latin typeface="Kristen ITC" panose="03050502040202030202" pitchFamily="66" charset="0"/>
              </a:rPr>
              <a:t>Get off my back!</a:t>
            </a:r>
          </a:p>
        </p:txBody>
      </p:sp>
      <p:sp>
        <p:nvSpPr>
          <p:cNvPr id="20" name="Speech Bubble: Oval 19">
            <a:extLst>
              <a:ext uri="{FF2B5EF4-FFF2-40B4-BE49-F238E27FC236}">
                <a16:creationId xmlns:a16="http://schemas.microsoft.com/office/drawing/2014/main" id="{782BB8B8-4F2C-4AA5-90C1-83702F202AC7}"/>
              </a:ext>
            </a:extLst>
          </p:cNvPr>
          <p:cNvSpPr/>
          <p:nvPr/>
        </p:nvSpPr>
        <p:spPr>
          <a:xfrm>
            <a:off x="2088768" y="4491041"/>
            <a:ext cx="7370710" cy="862012"/>
          </a:xfrm>
          <a:prstGeom prst="wedgeEllipseCallout">
            <a:avLst>
              <a:gd name="adj1" fmla="val 69956"/>
              <a:gd name="adj2" fmla="val -545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Kristen ITC" panose="03050502040202030202" pitchFamily="66" charset="0"/>
              </a:rPr>
              <a:t>There are defects in your code and I’m going to find ‘</a:t>
            </a:r>
            <a:r>
              <a:rPr lang="en-US" dirty="0" err="1">
                <a:solidFill>
                  <a:schemeClr val="tx1"/>
                </a:solidFill>
                <a:latin typeface="Kristen ITC" panose="03050502040202030202" pitchFamily="66" charset="0"/>
              </a:rPr>
              <a:t>em</a:t>
            </a:r>
            <a:r>
              <a:rPr lang="en-US" dirty="0">
                <a:solidFill>
                  <a:schemeClr val="tx1"/>
                </a:solidFill>
                <a:latin typeface="Kristen ITC" panose="03050502040202030202" pitchFamily="66" charset="0"/>
              </a:rPr>
              <a:t>, </a:t>
            </a:r>
            <a:r>
              <a:rPr lang="en-US" b="1" dirty="0">
                <a:solidFill>
                  <a:schemeClr val="tx1"/>
                </a:solidFill>
                <a:latin typeface="Kristen ITC" panose="03050502040202030202" pitchFamily="66" charset="0"/>
              </a:rPr>
              <a:t>you hack!</a:t>
            </a:r>
            <a:endParaRPr lang="en-US" dirty="0">
              <a:solidFill>
                <a:schemeClr val="tx1"/>
              </a:solidFill>
              <a:latin typeface="Kristen ITC" panose="03050502040202030202" pitchFamily="66" charset="0"/>
            </a:endParaRPr>
          </a:p>
        </p:txBody>
      </p:sp>
      <p:sp>
        <p:nvSpPr>
          <p:cNvPr id="21" name="Speech Bubble: Oval 20">
            <a:extLst>
              <a:ext uri="{FF2B5EF4-FFF2-40B4-BE49-F238E27FC236}">
                <a16:creationId xmlns:a16="http://schemas.microsoft.com/office/drawing/2014/main" id="{4E31FA3A-BBEA-49CE-BB20-90AD77E20F1F}"/>
              </a:ext>
            </a:extLst>
          </p:cNvPr>
          <p:cNvSpPr/>
          <p:nvPr/>
        </p:nvSpPr>
        <p:spPr>
          <a:xfrm>
            <a:off x="6959599" y="5617771"/>
            <a:ext cx="2617497" cy="862012"/>
          </a:xfrm>
          <a:prstGeom prst="wedgeEllipseCallout">
            <a:avLst>
              <a:gd name="adj1" fmla="val 96157"/>
              <a:gd name="adj2" fmla="val -1223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
        <p:nvSpPr>
          <p:cNvPr id="22" name="Speech Bubble: Oval 21">
            <a:extLst>
              <a:ext uri="{FF2B5EF4-FFF2-40B4-BE49-F238E27FC236}">
                <a16:creationId xmlns:a16="http://schemas.microsoft.com/office/drawing/2014/main" id="{E827DB5F-C8BD-4EC3-AC71-7E68EA554932}"/>
              </a:ext>
            </a:extLst>
          </p:cNvPr>
          <p:cNvSpPr/>
          <p:nvPr/>
        </p:nvSpPr>
        <p:spPr>
          <a:xfrm>
            <a:off x="2323375" y="5667225"/>
            <a:ext cx="2617497" cy="862012"/>
          </a:xfrm>
          <a:prstGeom prst="wedgeEllipseCallout">
            <a:avLst>
              <a:gd name="adj1" fmla="val -89188"/>
              <a:gd name="adj2" fmla="val -12084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Kristen ITC" panose="03050502040202030202" pitchFamily="66" charset="0"/>
              </a:rPr>
              <a:t>Gahhhh</a:t>
            </a:r>
            <a:r>
              <a:rPr lang="en-US" sz="2400" b="1" dirty="0">
                <a:solidFill>
                  <a:schemeClr val="tx1"/>
                </a:solidFill>
                <a:latin typeface="Kristen ITC" panose="03050502040202030202" pitchFamily="66" charset="0"/>
              </a:rPr>
              <a:t>!</a:t>
            </a:r>
          </a:p>
        </p:txBody>
      </p:sp>
    </p:spTree>
    <p:extLst>
      <p:ext uri="{BB962C8B-B14F-4D97-AF65-F5344CB8AC3E}">
        <p14:creationId xmlns:p14="http://schemas.microsoft.com/office/powerpoint/2010/main" val="9581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animBg="1"/>
      <p:bldP spid="18" grpId="0" animBg="1"/>
      <p:bldP spid="19" grpId="0" animBg="1"/>
      <p:bldP spid="20" grpId="0" animBg="1"/>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E1C6-9957-4CD2-B224-99AA43540A00}"/>
              </a:ext>
            </a:extLst>
          </p:cNvPr>
          <p:cNvSpPr>
            <a:spLocks noGrp="1"/>
          </p:cNvSpPr>
          <p:nvPr>
            <p:ph type="title"/>
          </p:nvPr>
        </p:nvSpPr>
        <p:spPr/>
        <p:txBody>
          <a:bodyPr/>
          <a:lstStyle/>
          <a:p>
            <a:r>
              <a:rPr lang="en-US" dirty="0"/>
              <a:t>The truth of it: We need testers</a:t>
            </a:r>
          </a:p>
        </p:txBody>
      </p:sp>
      <p:sp>
        <p:nvSpPr>
          <p:cNvPr id="3" name="Content Placeholder 2">
            <a:extLst>
              <a:ext uri="{FF2B5EF4-FFF2-40B4-BE49-F238E27FC236}">
                <a16:creationId xmlns:a16="http://schemas.microsoft.com/office/drawing/2014/main" id="{20BDCC49-5FA7-4064-A869-CB84F1691BCD}"/>
              </a:ext>
            </a:extLst>
          </p:cNvPr>
          <p:cNvSpPr>
            <a:spLocks noGrp="1"/>
          </p:cNvSpPr>
          <p:nvPr>
            <p:ph idx="1"/>
          </p:nvPr>
        </p:nvSpPr>
        <p:spPr>
          <a:xfrm>
            <a:off x="743607" y="1690688"/>
            <a:ext cx="10515600" cy="4351338"/>
          </a:xfrm>
        </p:spPr>
        <p:txBody>
          <a:bodyPr>
            <a:normAutofit/>
          </a:bodyPr>
          <a:lstStyle/>
          <a:p>
            <a:r>
              <a:rPr lang="en-US" dirty="0"/>
              <a:t>Unit testing by a developer tops out at 40 – 50% defect detection effectiveness</a:t>
            </a:r>
          </a:p>
          <a:p>
            <a:r>
              <a:rPr lang="en-US" dirty="0"/>
              <a:t>Independent test teams score 85% - 98%.</a:t>
            </a:r>
          </a:p>
          <a:p>
            <a:endParaRPr lang="en-US" dirty="0"/>
          </a:p>
        </p:txBody>
      </p:sp>
      <p:pic>
        <p:nvPicPr>
          <p:cNvPr id="5" name="Picture 4">
            <a:extLst>
              <a:ext uri="{FF2B5EF4-FFF2-40B4-BE49-F238E27FC236}">
                <a16:creationId xmlns:a16="http://schemas.microsoft.com/office/drawing/2014/main" id="{DEFE4D43-B38A-4F6C-9E06-352C7754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236" y="3288287"/>
            <a:ext cx="8628342" cy="2682875"/>
          </a:xfrm>
          <a:prstGeom prst="rect">
            <a:avLst/>
          </a:prstGeom>
        </p:spPr>
      </p:pic>
    </p:spTree>
    <p:extLst>
      <p:ext uri="{BB962C8B-B14F-4D97-AF65-F5344CB8AC3E}">
        <p14:creationId xmlns:p14="http://schemas.microsoft.com/office/powerpoint/2010/main" val="2397436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Rationale for Testing Software</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52</a:t>
            </a:fld>
            <a:endParaRPr lang="en-US"/>
          </a:p>
        </p:txBody>
      </p:sp>
      <p:sp>
        <p:nvSpPr>
          <p:cNvPr id="7" name="Rectangle 8"/>
          <p:cNvSpPr>
            <a:spLocks noChangeArrowheads="1"/>
          </p:cNvSpPr>
          <p:nvPr/>
        </p:nvSpPr>
        <p:spPr bwMode="auto">
          <a:xfrm>
            <a:off x="1071078" y="2134122"/>
            <a:ext cx="10609933" cy="112748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00"/>
                </a:solidFill>
                <a:effectLst>
                  <a:outerShdw blurRad="38100" dist="38100" dir="2700000" algn="tl">
                    <a:srgbClr val="000000">
                      <a:alpha val="43137"/>
                    </a:srgbClr>
                  </a:outerShdw>
                </a:effectLst>
              </a:rPr>
              <a:t>A tester’s goal is to eliminate faults as early as possible</a:t>
            </a:r>
          </a:p>
        </p:txBody>
      </p:sp>
      <p:sp>
        <p:nvSpPr>
          <p:cNvPr id="8" name="Rectangle 8"/>
          <p:cNvSpPr>
            <a:spLocks noChangeArrowheads="1"/>
          </p:cNvSpPr>
          <p:nvPr/>
        </p:nvSpPr>
        <p:spPr bwMode="auto">
          <a:xfrm>
            <a:off x="1071079" y="3596398"/>
            <a:ext cx="10609932" cy="181486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Improve quality</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Reduce cost</a:t>
            </a:r>
          </a:p>
          <a:p>
            <a:pPr marL="457200" indent="-457200">
              <a:buFont typeface="Arial" panose="020B0604020202020204" pitchFamily="34" charset="0"/>
              <a:buChar char="•"/>
            </a:pPr>
            <a:r>
              <a:rPr lang="en-US" sz="3200" dirty="0">
                <a:solidFill>
                  <a:srgbClr val="FFFF00"/>
                </a:solidFill>
                <a:effectLst>
                  <a:outerShdw blurRad="38100" dist="38100" dir="2700000" algn="tl">
                    <a:srgbClr val="000000">
                      <a:alpha val="43137"/>
                    </a:srgbClr>
                  </a:outerShdw>
                </a:effectLst>
              </a:rPr>
              <a:t>Maximize customer satisfaction</a:t>
            </a:r>
          </a:p>
        </p:txBody>
      </p:sp>
    </p:spTree>
    <p:extLst>
      <p:ext uri="{BB962C8B-B14F-4D97-AF65-F5344CB8AC3E}">
        <p14:creationId xmlns:p14="http://schemas.microsoft.com/office/powerpoint/2010/main" val="13213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47DA4-31F6-4267-9165-EB4CEDFBB39B}"/>
              </a:ext>
            </a:extLst>
          </p:cNvPr>
          <p:cNvSpPr>
            <a:spLocks noGrp="1"/>
          </p:cNvSpPr>
          <p:nvPr>
            <p:ph type="title"/>
          </p:nvPr>
        </p:nvSpPr>
        <p:spPr/>
        <p:txBody>
          <a:bodyPr/>
          <a:lstStyle/>
          <a:p>
            <a:r>
              <a:rPr lang="en-US" dirty="0"/>
              <a:t>Reality check</a:t>
            </a:r>
          </a:p>
        </p:txBody>
      </p:sp>
      <p:sp>
        <p:nvSpPr>
          <p:cNvPr id="4" name="Content Placeholder 3">
            <a:extLst>
              <a:ext uri="{FF2B5EF4-FFF2-40B4-BE49-F238E27FC236}">
                <a16:creationId xmlns:a16="http://schemas.microsoft.com/office/drawing/2014/main" id="{5BF92F51-6E02-4AED-A699-FAEE90CB2563}"/>
              </a:ext>
            </a:extLst>
          </p:cNvPr>
          <p:cNvSpPr>
            <a:spLocks noGrp="1"/>
          </p:cNvSpPr>
          <p:nvPr>
            <p:ph idx="1"/>
          </p:nvPr>
        </p:nvSpPr>
        <p:spPr/>
        <p:txBody>
          <a:bodyPr/>
          <a:lstStyle/>
          <a:p>
            <a:r>
              <a:rPr lang="en-US" dirty="0"/>
              <a:t>As a point of fact, testers are increasingly being folded into development organizations.  The lines are becoming blurred.</a:t>
            </a:r>
          </a:p>
          <a:p>
            <a:r>
              <a:rPr lang="en-US" dirty="0"/>
              <a:t>“Fail fast” is a popular philosophy.  I.e., minimal testing, publish the software, fix it rapidly when problems are found.</a:t>
            </a:r>
          </a:p>
          <a:p>
            <a:r>
              <a:rPr lang="en-US" dirty="0"/>
              <a:t>The more critical the software, though, the more important formal testing becomes.</a:t>
            </a:r>
          </a:p>
          <a:p>
            <a:pPr lvl="1"/>
            <a:r>
              <a:rPr lang="en-US" dirty="0"/>
              <a:t>Bug in a game?  No biggie.</a:t>
            </a:r>
          </a:p>
          <a:p>
            <a:pPr lvl="1"/>
            <a:r>
              <a:rPr lang="en-US" dirty="0"/>
              <a:t>Data loss at a CC company?  Biggie.</a:t>
            </a:r>
          </a:p>
          <a:p>
            <a:pPr lvl="1"/>
            <a:r>
              <a:rPr lang="en-US" dirty="0"/>
              <a:t>Online hotel reservations?  Not such a big deal.</a:t>
            </a:r>
          </a:p>
          <a:p>
            <a:pPr lvl="1"/>
            <a:r>
              <a:rPr lang="en-US" dirty="0"/>
              <a:t>Passenger airplane avionics?  Big, big deal.</a:t>
            </a:r>
          </a:p>
          <a:p>
            <a:pPr marL="457200" lvl="1" indent="0">
              <a:buNone/>
            </a:pPr>
            <a:endParaRPr lang="en-US" dirty="0"/>
          </a:p>
          <a:p>
            <a:pPr lvl="1"/>
            <a:endParaRPr lang="en-US" dirty="0"/>
          </a:p>
        </p:txBody>
      </p:sp>
    </p:spTree>
    <p:extLst>
      <p:ext uri="{BB962C8B-B14F-4D97-AF65-F5344CB8AC3E}">
        <p14:creationId xmlns:p14="http://schemas.microsoft.com/office/powerpoint/2010/main" val="26131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 calcmode="lin" valueType="num">
                                      <p:cBhvr additive="base">
                                        <p:cTn id="1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barn(inVertical)">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p:cTn id="23"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FF9B-1BC3-46C2-9ADF-013E4CF5EFD1}"/>
              </a:ext>
            </a:extLst>
          </p:cNvPr>
          <p:cNvSpPr>
            <a:spLocks noGrp="1"/>
          </p:cNvSpPr>
          <p:nvPr>
            <p:ph type="title"/>
          </p:nvPr>
        </p:nvSpPr>
        <p:spPr/>
        <p:txBody>
          <a:bodyPr/>
          <a:lstStyle/>
          <a:p>
            <a:r>
              <a:rPr lang="en-US" dirty="0"/>
              <a:t>Mars Climate Orbiter (9/23/1999)</a:t>
            </a:r>
          </a:p>
        </p:txBody>
      </p:sp>
      <p:sp>
        <p:nvSpPr>
          <p:cNvPr id="3" name="Content Placeholder 2">
            <a:extLst>
              <a:ext uri="{FF2B5EF4-FFF2-40B4-BE49-F238E27FC236}">
                <a16:creationId xmlns:a16="http://schemas.microsoft.com/office/drawing/2014/main" id="{58E949FF-180A-46B8-B3F1-4381233A04FE}"/>
              </a:ext>
            </a:extLst>
          </p:cNvPr>
          <p:cNvSpPr>
            <a:spLocks noGrp="1"/>
          </p:cNvSpPr>
          <p:nvPr>
            <p:ph idx="1"/>
          </p:nvPr>
        </p:nvSpPr>
        <p:spPr>
          <a:xfrm>
            <a:off x="838200" y="1520825"/>
            <a:ext cx="8130309" cy="3935413"/>
          </a:xfrm>
        </p:spPr>
        <p:txBody>
          <a:bodyPr>
            <a:normAutofit fontScale="92500" lnSpcReduction="10000"/>
          </a:bodyPr>
          <a:lstStyle/>
          <a:p>
            <a:r>
              <a:rPr lang="en-US" dirty="0"/>
              <a:t>Experienced a “rapid unanticipated disassembly” on approach to Mars</a:t>
            </a:r>
          </a:p>
          <a:p>
            <a:r>
              <a:rPr lang="en-US" dirty="0"/>
              <a:t>Why?</a:t>
            </a:r>
          </a:p>
          <a:p>
            <a:pPr lvl="1"/>
            <a:r>
              <a:rPr lang="en-US" dirty="0"/>
              <a:t>Unanticipated impact of solar radiation put vehicle off intended trajectory</a:t>
            </a:r>
          </a:p>
          <a:p>
            <a:pPr lvl="1"/>
            <a:r>
              <a:rPr lang="en-US" dirty="0"/>
              <a:t>Imperial (Lockheed) v. metric (NASA) units used by ground control</a:t>
            </a:r>
          </a:p>
          <a:p>
            <a:r>
              <a:rPr lang="en-US" dirty="0"/>
              <a:t>Result:</a:t>
            </a:r>
          </a:p>
          <a:p>
            <a:pPr lvl="1"/>
            <a:r>
              <a:rPr lang="en-US" dirty="0"/>
              <a:t>Vehicle burned up in the Martian atmosphere</a:t>
            </a:r>
          </a:p>
          <a:p>
            <a:pPr lvl="1"/>
            <a:r>
              <a:rPr lang="en-US" dirty="0"/>
              <a:t>$235m lost</a:t>
            </a:r>
          </a:p>
          <a:p>
            <a:pPr lvl="1"/>
            <a:r>
              <a:rPr lang="en-US" dirty="0"/>
              <a:t>Loss of communications relay for the Mars Polar Lander</a:t>
            </a:r>
          </a:p>
          <a:p>
            <a:pPr lvl="1"/>
            <a:endParaRPr lang="en-US" dirty="0"/>
          </a:p>
        </p:txBody>
      </p:sp>
      <p:pic>
        <p:nvPicPr>
          <p:cNvPr id="3074" name="Picture 2" descr="Image result for mars climate orbiter">
            <a:extLst>
              <a:ext uri="{FF2B5EF4-FFF2-40B4-BE49-F238E27FC236}">
                <a16:creationId xmlns:a16="http://schemas.microsoft.com/office/drawing/2014/main" id="{271DCE66-5F80-4FA6-B310-6B3CECF7B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56" y="5584306"/>
            <a:ext cx="37052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s climate orbiter">
            <a:extLst>
              <a:ext uri="{FF2B5EF4-FFF2-40B4-BE49-F238E27FC236}">
                <a16:creationId xmlns:a16="http://schemas.microsoft.com/office/drawing/2014/main" id="{E284DCDB-A4CA-4B85-86F5-8F87D092E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0241" y="2172969"/>
            <a:ext cx="2901613" cy="2631123"/>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3BAFC713-CD48-44FD-87E6-3FF57EC85781}"/>
              </a:ext>
            </a:extLst>
          </p:cNvPr>
          <p:cNvSpPr/>
          <p:nvPr/>
        </p:nvSpPr>
        <p:spPr>
          <a:xfrm>
            <a:off x="2268416" y="5456238"/>
            <a:ext cx="2901613" cy="912204"/>
          </a:xfrm>
          <a:prstGeom prst="wedgeEllipseCallout">
            <a:avLst>
              <a:gd name="adj1" fmla="val 60373"/>
              <a:gd name="adj2" fmla="val 817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Let’s use </a:t>
            </a:r>
            <a:br>
              <a:rPr lang="en-US" dirty="0">
                <a:solidFill>
                  <a:schemeClr val="tx1"/>
                </a:solidFill>
                <a:latin typeface="Comic Sans MS" panose="030F0702030302020204" pitchFamily="66" charset="0"/>
              </a:rPr>
            </a:br>
            <a:r>
              <a:rPr lang="en-US" dirty="0">
                <a:solidFill>
                  <a:schemeClr val="tx1"/>
                </a:solidFill>
                <a:latin typeface="Comic Sans MS" panose="030F0702030302020204" pitchFamily="66" charset="0"/>
              </a:rPr>
              <a:t>pound-seconds!</a:t>
            </a:r>
          </a:p>
        </p:txBody>
      </p:sp>
      <p:sp>
        <p:nvSpPr>
          <p:cNvPr id="9" name="Speech Bubble: Oval 8">
            <a:extLst>
              <a:ext uri="{FF2B5EF4-FFF2-40B4-BE49-F238E27FC236}">
                <a16:creationId xmlns:a16="http://schemas.microsoft.com/office/drawing/2014/main" id="{4FE6C75A-43EC-45F5-9A8E-1297A8B3D647}"/>
              </a:ext>
            </a:extLst>
          </p:cNvPr>
          <p:cNvSpPr/>
          <p:nvPr/>
        </p:nvSpPr>
        <p:spPr>
          <a:xfrm>
            <a:off x="7168662" y="5128204"/>
            <a:ext cx="2901613" cy="912204"/>
          </a:xfrm>
          <a:prstGeom prst="wedgeEllipseCallout">
            <a:avLst>
              <a:gd name="adj1" fmla="val -72044"/>
              <a:gd name="adj2" fmla="val 7888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Sure, we’ll use</a:t>
            </a:r>
            <a:br>
              <a:rPr lang="en-US" dirty="0">
                <a:solidFill>
                  <a:schemeClr val="tx1"/>
                </a:solidFill>
                <a:latin typeface="Comic Sans MS" panose="030F0702030302020204" pitchFamily="66" charset="0"/>
              </a:rPr>
            </a:br>
            <a:r>
              <a:rPr lang="en-US" dirty="0">
                <a:solidFill>
                  <a:schemeClr val="tx1"/>
                </a:solidFill>
                <a:latin typeface="Comic Sans MS" panose="030F0702030302020204" pitchFamily="66" charset="0"/>
              </a:rPr>
              <a:t>newton-seconds!</a:t>
            </a:r>
          </a:p>
        </p:txBody>
      </p:sp>
    </p:spTree>
    <p:extLst>
      <p:ext uri="{BB962C8B-B14F-4D97-AF65-F5344CB8AC3E}">
        <p14:creationId xmlns:p14="http://schemas.microsoft.com/office/powerpoint/2010/main" val="15711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60513" y="-219868"/>
            <a:ext cx="10515600" cy="1325563"/>
          </a:xfrm>
        </p:spPr>
        <p:txBody>
          <a:bodyPr/>
          <a:lstStyle/>
          <a:p>
            <a:r>
              <a:rPr lang="en-US" dirty="0"/>
              <a:t>Northeast Blackout of 2003</a:t>
            </a:r>
          </a:p>
        </p:txBody>
      </p:sp>
      <p:sp>
        <p:nvSpPr>
          <p:cNvPr id="1331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331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33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CF412FD-9EAC-4412-A819-F10D00A578A1}" type="slidenum">
              <a:rPr lang="en-US" sz="900" b="0">
                <a:solidFill>
                  <a:schemeClr val="tx1"/>
                </a:solidFill>
              </a:rPr>
              <a:pPr/>
              <a:t>7</a:t>
            </a:fld>
            <a:endParaRPr lang="en-US" sz="900" b="0">
              <a:solidFill>
                <a:schemeClr val="tx1"/>
              </a:solidFill>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9888" y="1281585"/>
            <a:ext cx="5568318" cy="417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bwMode="auto">
          <a:xfrm>
            <a:off x="860514" y="254317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Affected 10 million people in Ontario, Canada</a:t>
            </a:r>
            <a:endParaRPr lang="en-GB">
              <a:solidFill>
                <a:srgbClr val="000000"/>
              </a:solidFill>
              <a:latin typeface="Arial" pitchFamily="34" charset="0"/>
              <a:cs typeface="Arial" pitchFamily="34" charset="0"/>
            </a:endParaRPr>
          </a:p>
        </p:txBody>
      </p:sp>
      <p:sp>
        <p:nvSpPr>
          <p:cNvPr id="9" name="Rounded Rectangle 8"/>
          <p:cNvSpPr/>
          <p:nvPr/>
        </p:nvSpPr>
        <p:spPr bwMode="auto">
          <a:xfrm>
            <a:off x="860514" y="3543300"/>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Affected 40 million people in 8 US states</a:t>
            </a:r>
            <a:endParaRPr lang="en-GB">
              <a:solidFill>
                <a:srgbClr val="000000"/>
              </a:solidFill>
              <a:latin typeface="Arial" pitchFamily="34" charset="0"/>
              <a:cs typeface="Arial" pitchFamily="34" charset="0"/>
            </a:endParaRPr>
          </a:p>
        </p:txBody>
      </p:sp>
      <p:sp>
        <p:nvSpPr>
          <p:cNvPr id="10" name="Rounded Rectangle 9"/>
          <p:cNvSpPr/>
          <p:nvPr/>
        </p:nvSpPr>
        <p:spPr bwMode="auto">
          <a:xfrm>
            <a:off x="860514" y="454342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a:solidFill>
                  <a:srgbClr val="000000"/>
                </a:solidFill>
                <a:latin typeface="Arial" pitchFamily="34" charset="0"/>
                <a:cs typeface="Arial" pitchFamily="34" charset="0"/>
              </a:rPr>
              <a:t>Financial losses of</a:t>
            </a:r>
          </a:p>
          <a:p>
            <a:pPr algn="ctr">
              <a:spcBef>
                <a:spcPct val="20000"/>
              </a:spcBef>
              <a:defRPr/>
            </a:pPr>
            <a:r>
              <a:rPr lang="nb-NO">
                <a:solidFill>
                  <a:srgbClr val="000000"/>
                </a:solidFill>
                <a:latin typeface="Arial" pitchFamily="34" charset="0"/>
                <a:cs typeface="Arial" pitchFamily="34" charset="0"/>
              </a:rPr>
              <a:t>$6 Billion USD</a:t>
            </a:r>
            <a:endParaRPr lang="en-GB">
              <a:solidFill>
                <a:srgbClr val="000000"/>
              </a:solidFill>
              <a:latin typeface="Arial" pitchFamily="34" charset="0"/>
              <a:cs typeface="Arial" pitchFamily="34" charset="0"/>
            </a:endParaRPr>
          </a:p>
        </p:txBody>
      </p:sp>
      <p:sp>
        <p:nvSpPr>
          <p:cNvPr id="11" name="Rounded Rectangle 10"/>
          <p:cNvSpPr/>
          <p:nvPr/>
        </p:nvSpPr>
        <p:spPr bwMode="auto">
          <a:xfrm>
            <a:off x="860514" y="1246188"/>
            <a:ext cx="2357438" cy="1211262"/>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dirty="0">
                <a:solidFill>
                  <a:srgbClr val="000000"/>
                </a:solidFill>
                <a:latin typeface="Arial" pitchFamily="34" charset="0"/>
                <a:cs typeface="Arial" pitchFamily="34" charset="0"/>
              </a:rPr>
              <a:t>508 generating units and 256 power plants shut down</a:t>
            </a:r>
            <a:endParaRPr lang="en-GB" dirty="0">
              <a:solidFill>
                <a:srgbClr val="000000"/>
              </a:solidFill>
              <a:latin typeface="Arial" pitchFamily="34" charset="0"/>
              <a:cs typeface="Arial" pitchFamily="34" charset="0"/>
            </a:endParaRPr>
          </a:p>
        </p:txBody>
      </p:sp>
      <p:sp>
        <p:nvSpPr>
          <p:cNvPr id="12" name="Rounded Rectangle 11"/>
          <p:cNvSpPr/>
          <p:nvPr/>
        </p:nvSpPr>
        <p:spPr bwMode="auto">
          <a:xfrm>
            <a:off x="860513" y="5543550"/>
            <a:ext cx="8187693"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dirty="0">
                <a:solidFill>
                  <a:srgbClr val="000000"/>
                </a:solidFill>
                <a:latin typeface="Arial" pitchFamily="34" charset="0"/>
                <a:cs typeface="Arial" pitchFamily="34" charset="0"/>
              </a:rPr>
              <a:t>The </a:t>
            </a:r>
            <a:r>
              <a:rPr lang="nb-NO" dirty="0">
                <a:solidFill>
                  <a:schemeClr val="bg1">
                    <a:lumMod val="60000"/>
                    <a:lumOff val="40000"/>
                  </a:schemeClr>
                </a:solidFill>
                <a:latin typeface="Arial" pitchFamily="34" charset="0"/>
                <a:cs typeface="Arial" pitchFamily="34" charset="0"/>
              </a:rPr>
              <a:t>alarm system </a:t>
            </a:r>
            <a:r>
              <a:rPr lang="nb-NO" dirty="0">
                <a:solidFill>
                  <a:srgbClr val="000000"/>
                </a:solidFill>
                <a:latin typeface="Arial" pitchFamily="34" charset="0"/>
                <a:cs typeface="Arial" pitchFamily="34" charset="0"/>
              </a:rPr>
              <a:t>in the energy management system </a:t>
            </a:r>
            <a:r>
              <a:rPr lang="nb-NO" dirty="0">
                <a:solidFill>
                  <a:schemeClr val="bg1">
                    <a:lumMod val="60000"/>
                    <a:lumOff val="40000"/>
                  </a:schemeClr>
                </a:solidFill>
                <a:latin typeface="Arial" pitchFamily="34" charset="0"/>
                <a:cs typeface="Arial" pitchFamily="34" charset="0"/>
              </a:rPr>
              <a:t>failed due to a software error</a:t>
            </a:r>
            <a:r>
              <a:rPr lang="nb-NO" dirty="0">
                <a:solidFill>
                  <a:srgbClr val="000000"/>
                </a:solidFill>
                <a:latin typeface="Arial" pitchFamily="34" charset="0"/>
                <a:cs typeface="Arial" pitchFamily="34" charset="0"/>
              </a:rPr>
              <a:t> and operators were not informed of the power overload in the system</a:t>
            </a:r>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924821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C456-70AA-4033-BF31-4217BEDBE16A}"/>
              </a:ext>
            </a:extLst>
          </p:cNvPr>
          <p:cNvSpPr>
            <a:spLocks noGrp="1"/>
          </p:cNvSpPr>
          <p:nvPr>
            <p:ph type="title"/>
          </p:nvPr>
        </p:nvSpPr>
        <p:spPr/>
        <p:txBody>
          <a:bodyPr/>
          <a:lstStyle/>
          <a:p>
            <a:r>
              <a:rPr lang="en-US" dirty="0"/>
              <a:t>The Knight Capital Group debacle (8/1/2012)</a:t>
            </a:r>
          </a:p>
        </p:txBody>
      </p:sp>
      <p:sp>
        <p:nvSpPr>
          <p:cNvPr id="3" name="Content Placeholder 2">
            <a:extLst>
              <a:ext uri="{FF2B5EF4-FFF2-40B4-BE49-F238E27FC236}">
                <a16:creationId xmlns:a16="http://schemas.microsoft.com/office/drawing/2014/main" id="{FC37651F-0996-4177-8937-707278AA6222}"/>
              </a:ext>
            </a:extLst>
          </p:cNvPr>
          <p:cNvSpPr>
            <a:spLocks noGrp="1"/>
          </p:cNvSpPr>
          <p:nvPr>
            <p:ph idx="1"/>
          </p:nvPr>
        </p:nvSpPr>
        <p:spPr>
          <a:xfrm>
            <a:off x="838200" y="1825624"/>
            <a:ext cx="7568901" cy="4833359"/>
          </a:xfrm>
        </p:spPr>
        <p:txBody>
          <a:bodyPr>
            <a:normAutofit fontScale="85000" lnSpcReduction="10000"/>
          </a:bodyPr>
          <a:lstStyle/>
          <a:p>
            <a:r>
              <a:rPr lang="en-US" dirty="0"/>
              <a:t>Program trading nightmare: code installed on one server:</a:t>
            </a:r>
          </a:p>
          <a:p>
            <a:pPr lvl="1"/>
            <a:r>
              <a:rPr lang="en-US" dirty="0"/>
              <a:t>Includes an algorithm mistakenly buys at </a:t>
            </a:r>
            <a:r>
              <a:rPr lang="en-US" i="1" dirty="0"/>
              <a:t>bid </a:t>
            </a:r>
            <a:r>
              <a:rPr lang="en-US" dirty="0"/>
              <a:t>price and sells at </a:t>
            </a:r>
            <a:r>
              <a:rPr lang="en-US" i="1" dirty="0"/>
              <a:t>ask </a:t>
            </a:r>
            <a:r>
              <a:rPr lang="en-US" dirty="0"/>
              <a:t>price, thus losing a few cents on each transaction…</a:t>
            </a:r>
          </a:p>
          <a:p>
            <a:pPr lvl="1"/>
            <a:r>
              <a:rPr lang="en-US" dirty="0"/>
              <a:t>…as fast as it can.</a:t>
            </a:r>
          </a:p>
          <a:p>
            <a:r>
              <a:rPr lang="en-US" dirty="0"/>
              <a:t>What happened?</a:t>
            </a:r>
          </a:p>
          <a:p>
            <a:pPr lvl="1"/>
            <a:r>
              <a:rPr lang="en-US" dirty="0"/>
              <a:t>“Power Peg” was an algorithm to be used by QA to drive up stock price.</a:t>
            </a:r>
          </a:p>
          <a:p>
            <a:pPr lvl="1"/>
            <a:r>
              <a:rPr lang="en-US" dirty="0"/>
              <a:t>A switch to turn on Power Peg was erroneously repurposed.  When deployed, the server thought it was in a test environment.</a:t>
            </a:r>
          </a:p>
          <a:p>
            <a:pPr lvl="1"/>
            <a:r>
              <a:rPr lang="en-US" dirty="0"/>
              <a:t>Power Peg was actually outdated code that should have been removed; safety checks had been inadvertently removed 7 years earlier.</a:t>
            </a:r>
          </a:p>
          <a:p>
            <a:r>
              <a:rPr lang="en-US" dirty="0"/>
              <a:t>The result: 4 million trades with a loss of $460,000,000.</a:t>
            </a:r>
          </a:p>
          <a:p>
            <a:r>
              <a:rPr lang="en-US" b="1" i="1" dirty="0"/>
              <a:t>No formal review process, no </a:t>
            </a:r>
            <a:r>
              <a:rPr lang="en-US" b="1" i="1" dirty="0" err="1"/>
              <a:t>devops</a:t>
            </a:r>
            <a:r>
              <a:rPr lang="en-US" b="1" i="1" dirty="0"/>
              <a:t> controls.</a:t>
            </a:r>
          </a:p>
        </p:txBody>
      </p:sp>
      <p:pic>
        <p:nvPicPr>
          <p:cNvPr id="1026" name="Picture 2" descr="Image result for stock market">
            <a:extLst>
              <a:ext uri="{FF2B5EF4-FFF2-40B4-BE49-F238E27FC236}">
                <a16:creationId xmlns:a16="http://schemas.microsoft.com/office/drawing/2014/main" id="{A12ADD38-42A0-47C8-AE1B-0969DEB19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221" y="2163170"/>
            <a:ext cx="3472131" cy="231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14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E1EE-E3DD-47A0-BC73-D9EAC6B25163}"/>
              </a:ext>
            </a:extLst>
          </p:cNvPr>
          <p:cNvSpPr>
            <a:spLocks noGrp="1"/>
          </p:cNvSpPr>
          <p:nvPr>
            <p:ph type="title"/>
          </p:nvPr>
        </p:nvSpPr>
        <p:spPr/>
        <p:txBody>
          <a:bodyPr/>
          <a:lstStyle/>
          <a:p>
            <a:r>
              <a:rPr lang="en-US" dirty="0"/>
              <a:t>Other failures of note…</a:t>
            </a:r>
          </a:p>
        </p:txBody>
      </p:sp>
      <p:sp>
        <p:nvSpPr>
          <p:cNvPr id="3" name="Content Placeholder 2">
            <a:extLst>
              <a:ext uri="{FF2B5EF4-FFF2-40B4-BE49-F238E27FC236}">
                <a16:creationId xmlns:a16="http://schemas.microsoft.com/office/drawing/2014/main" id="{7F44DE1D-A52D-47C8-B87B-D28DA0011390}"/>
              </a:ext>
            </a:extLst>
          </p:cNvPr>
          <p:cNvSpPr>
            <a:spLocks noGrp="1"/>
          </p:cNvSpPr>
          <p:nvPr>
            <p:ph idx="1"/>
          </p:nvPr>
        </p:nvSpPr>
        <p:spPr>
          <a:xfrm>
            <a:off x="838200" y="1546951"/>
            <a:ext cx="10515600" cy="4871266"/>
          </a:xfrm>
        </p:spPr>
        <p:txBody>
          <a:bodyPr>
            <a:normAutofit/>
          </a:bodyPr>
          <a:lstStyle/>
          <a:p>
            <a:r>
              <a:rPr lang="en-US" b="1" dirty="0"/>
              <a:t>2011: </a:t>
            </a:r>
            <a:r>
              <a:rPr lang="en-US" dirty="0"/>
              <a:t>California releases 450 violent felons from prison due to software error.  Many felons still remain free.</a:t>
            </a:r>
          </a:p>
          <a:p>
            <a:r>
              <a:rPr lang="en-US" b="1" dirty="0"/>
              <a:t>2012: </a:t>
            </a:r>
            <a:r>
              <a:rPr lang="en-US" dirty="0"/>
              <a:t>Apple Maps is released with missing towns, incorrect placed locations, obscured satellite imagery, etc.</a:t>
            </a:r>
          </a:p>
          <a:p>
            <a:r>
              <a:rPr lang="en-US" b="1" dirty="0"/>
              <a:t>2015: </a:t>
            </a:r>
            <a:r>
              <a:rPr lang="en-US" dirty="0"/>
              <a:t>Starbucks “routine refresh” causes register malfunction forcing 60% of US and Canada stores to close.</a:t>
            </a:r>
            <a:endParaRPr lang="en-US" b="1" dirty="0"/>
          </a:p>
          <a:p>
            <a:r>
              <a:rPr lang="en-US" b="1" dirty="0"/>
              <a:t>2016: </a:t>
            </a:r>
            <a:r>
              <a:rPr lang="en-US" dirty="0"/>
              <a:t>Nest thermostat firmware update leaves customers unable to hear their homes on one of the coldest weekends of the year</a:t>
            </a:r>
          </a:p>
          <a:p>
            <a:r>
              <a:rPr lang="en-US" b="1" dirty="0"/>
              <a:t>2017: </a:t>
            </a:r>
            <a:r>
              <a:rPr lang="en-US" dirty="0"/>
              <a:t>AWS goes down for four hours.  In 2016, when it went down for 20 minutes on a smaller number of sites, the outage cost Amazon $3.75m</a:t>
            </a:r>
            <a:endParaRPr lang="en-US"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72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3.9|1.9|1.3|21.3|1.2|11.1|2.7|6.5|9.3|2.1|1.8|3.7|3.8|1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G 110 Template.potx" id="{DAE0C17F-F06B-4517-9168-AA8CA9A5293A}" vid="{DEAFF74A-EE19-47F9-87DE-BEE4206A3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2970</TotalTime>
  <Words>3490</Words>
  <Application>Microsoft Office PowerPoint</Application>
  <PresentationFormat>Widescreen</PresentationFormat>
  <Paragraphs>507</Paragraphs>
  <Slides>53</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Arial</vt:lpstr>
      <vt:lpstr>Calibri</vt:lpstr>
      <vt:lpstr>Calibri Light</vt:lpstr>
      <vt:lpstr>Calisto MT</vt:lpstr>
      <vt:lpstr>Comic Sans MS</vt:lpstr>
      <vt:lpstr>Consolas</vt:lpstr>
      <vt:lpstr>Gill Sans MT</vt:lpstr>
      <vt:lpstr>Kristen ITC</vt:lpstr>
      <vt:lpstr>Monotype Sorts</vt:lpstr>
      <vt:lpstr>Roboto</vt:lpstr>
      <vt:lpstr>Stencil</vt:lpstr>
      <vt:lpstr>Tahoma</vt:lpstr>
      <vt:lpstr>Times New Roman</vt:lpstr>
      <vt:lpstr>Office Theme</vt:lpstr>
      <vt:lpstr>The Rationale for Testing</vt:lpstr>
      <vt:lpstr>Testing in the 21st Century</vt:lpstr>
      <vt:lpstr>Software is a Skin that Surrounds Our Civilization</vt:lpstr>
      <vt:lpstr>Therac-25 (1985-1987)</vt:lpstr>
      <vt:lpstr>Ariane 5 (6/4/1996)</vt:lpstr>
      <vt:lpstr>Mars Climate Orbiter (9/23/1999)</vt:lpstr>
      <vt:lpstr>Northeast Blackout of 2003</vt:lpstr>
      <vt:lpstr>The Knight Capital Group debacle (8/1/2012)</vt:lpstr>
      <vt:lpstr>Other failures of note…</vt:lpstr>
      <vt:lpstr>Can you think of others?</vt:lpstr>
      <vt:lpstr>Software Failures: Pervasive and Costly</vt:lpstr>
      <vt:lpstr>Updated (but maybe less reliable)</vt:lpstr>
      <vt:lpstr>PowerPoint Presentation</vt:lpstr>
      <vt:lpstr>Modern Systems Require Modern Testing</vt:lpstr>
      <vt:lpstr>What does this all mean?</vt:lpstr>
      <vt:lpstr>Validation &amp; Verification (IEEE-STD-610)</vt:lpstr>
      <vt:lpstr>Testing Goals Based on Test Process Maturity Derived from SEI Capability Maturity Model</vt:lpstr>
      <vt:lpstr>Level 0 Thinking</vt:lpstr>
      <vt:lpstr>Level 1 Thinking</vt:lpstr>
      <vt:lpstr>Level 2 Thinking</vt:lpstr>
      <vt:lpstr>Level 3 Thinking</vt:lpstr>
      <vt:lpstr>Level 4 Thinking</vt:lpstr>
      <vt:lpstr>Tactical Goals : Why Each Test ?</vt:lpstr>
      <vt:lpstr>Why Each Test ?</vt:lpstr>
      <vt:lpstr>Bottom Line: Testing is Expensive...</vt:lpstr>
      <vt:lpstr>The ISTQB Error Taxonomy</vt:lpstr>
      <vt:lpstr>PowerPoint Presentation</vt:lpstr>
      <vt:lpstr>A Concrete Example</vt:lpstr>
      <vt:lpstr>How defects are introduced</vt:lpstr>
      <vt:lpstr>How defects are introduced</vt:lpstr>
      <vt:lpstr>Finding defects late is expensive</vt:lpstr>
      <vt:lpstr>PowerPoint Presentation</vt:lpstr>
      <vt:lpstr>Aside: Defects in a test basis v. executing code</vt:lpstr>
      <vt:lpstr>Ambiguity woes</vt:lpstr>
      <vt:lpstr>How testing affects quality</vt:lpstr>
      <vt:lpstr>Testing as Defined by ISTQB</vt:lpstr>
      <vt:lpstr>Thus, Testing is More than Test Execution</vt:lpstr>
      <vt:lpstr>Core Software Testing Roles</vt:lpstr>
      <vt:lpstr>Software Testing Roles</vt:lpstr>
      <vt:lpstr>Complexity of Testing Software</vt:lpstr>
      <vt:lpstr>At the Core of the Test Discipline:  Testing and Debugging</vt:lpstr>
      <vt:lpstr>Fault (defect) &amp; Failure Model (RIPR)*</vt:lpstr>
      <vt:lpstr>RIPR Model</vt:lpstr>
      <vt:lpstr>Static and Dynamic Testing</vt:lpstr>
      <vt:lpstr>Seven Testing Principles see ISTQB Certified Tester Foundation Level Syllabus Version 2018, pp 16-17</vt:lpstr>
      <vt:lpstr>The Test Process is Contextual see ISTQB Certified Tester Foundation Level Syllabus Version 2018, pp 16-17 </vt:lpstr>
      <vt:lpstr>Test Activities per ISTQB</vt:lpstr>
      <vt:lpstr>Test Traceability</vt:lpstr>
      <vt:lpstr>The Tester’s Mindset</vt:lpstr>
      <vt:lpstr>Psychology of Testing: Different Mindsets</vt:lpstr>
      <vt:lpstr>The truth of it: We need testers</vt:lpstr>
      <vt:lpstr>The Rationale for Testing Software</vt:lpstr>
      <vt:lpstr>Reality check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ISIT 324 Software Testing</dc:title>
  <dc:creator>DENNIS MINIUM</dc:creator>
  <cp:lastModifiedBy>DENNIS MINIUM</cp:lastModifiedBy>
  <cp:revision>2</cp:revision>
  <dcterms:created xsi:type="dcterms:W3CDTF">2019-01-06T22:44:22Z</dcterms:created>
  <dcterms:modified xsi:type="dcterms:W3CDTF">2020-01-07T23:34:28Z</dcterms:modified>
</cp:coreProperties>
</file>